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1.svg" ContentType="image/svg+xml"/>
  <Override PartName="/ppt/media/image13.svg" ContentType="image/svg+xml"/>
  <Override PartName="/ppt/media/image15.svg" ContentType="image/svg+xml"/>
  <Override PartName="/ppt/media/image33.svg" ContentType="image/svg+xml"/>
  <Override PartName="/ppt/media/image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72" r:id="rId4"/>
    <p:sldId id="257" r:id="rId6"/>
    <p:sldId id="306" r:id="rId7"/>
    <p:sldId id="343" r:id="rId8"/>
    <p:sldId id="348" r:id="rId9"/>
    <p:sldId id="295" r:id="rId10"/>
    <p:sldId id="297" r:id="rId11"/>
    <p:sldId id="292" r:id="rId12"/>
    <p:sldId id="355" r:id="rId13"/>
    <p:sldId id="367" r:id="rId14"/>
    <p:sldId id="356" r:id="rId15"/>
    <p:sldId id="357" r:id="rId16"/>
    <p:sldId id="314" r:id="rId17"/>
    <p:sldId id="345" r:id="rId18"/>
    <p:sldId id="296" r:id="rId19"/>
    <p:sldId id="315" r:id="rId20"/>
    <p:sldId id="317" r:id="rId21"/>
    <p:sldId id="316" r:id="rId22"/>
    <p:sldId id="309" r:id="rId23"/>
    <p:sldId id="312" r:id="rId24"/>
    <p:sldId id="368" r:id="rId25"/>
    <p:sldId id="358" r:id="rId26"/>
    <p:sldId id="369" r:id="rId27"/>
    <p:sldId id="341" r:id="rId28"/>
    <p:sldId id="361" r:id="rId29"/>
    <p:sldId id="350" r:id="rId30"/>
    <p:sldId id="366" r:id="rId31"/>
    <p:sldId id="360" r:id="rId32"/>
    <p:sldId id="363" r:id="rId33"/>
    <p:sldId id="364" r:id="rId34"/>
    <p:sldId id="373" r:id="rId35"/>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 SQ" initials="SS" lastIdx="1" clrIdx="0"/>
  <p:cmAuthor id="2" name="shan jie" initials="sj"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28D15"/>
    <a:srgbClr val="9C581C"/>
    <a:srgbClr val="7C753C"/>
    <a:srgbClr val="CA84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tags" Target="tags/tag222.xml"/><Relationship Id="rId4" Type="http://schemas.openxmlformats.org/officeDocument/2006/relationships/slide" Target="slides/slide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尊敬的各位评审老师下午好，我们的项目是《智算世界</a:t>
            </a:r>
            <a:r>
              <a:rPr lang="en-US" altLang="zh-CN">
                <a:sym typeface="+mn-ea"/>
              </a:rPr>
              <a:t>——</a:t>
            </a:r>
            <a:r>
              <a:rPr lang="zh-CN" altLang="en-US">
                <a:sym typeface="+mn-ea"/>
              </a:rPr>
              <a:t>数学算式解法分布动态可视化演示系统》</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lnSpc>
                <a:spcPts val="1800"/>
              </a:lnSpc>
            </a:pPr>
            <a:r>
              <a:rPr lang="zh-CN" altLang="en-US" sz="1800" kern="100" dirty="0">
                <a:effectLst/>
                <a:latin typeface="Times New Roman" panose="02020503050405090304" pitchFamily="18" charset="0"/>
                <a:ea typeface="宋体" pitchFamily="2" charset="-122"/>
                <a:cs typeface="Times New Roman" panose="02020503050405090304" pitchFamily="18" charset="0"/>
              </a:rPr>
              <a:t>动态性的另一个体现，是我们实现了</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算式逻辑的高度可复用</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a:t>
            </a:r>
            <a:endParaRPr lang="zh-CN" altLang="en-US"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endParaRPr lang="en-US" altLang="zh-CN"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r>
              <a:rPr lang="zh-CN" altLang="en-US" sz="1800" kern="100" dirty="0">
                <a:effectLst/>
                <a:latin typeface="Times New Roman" panose="02020503050405090304" pitchFamily="18" charset="0"/>
                <a:ea typeface="宋体" pitchFamily="2" charset="-122"/>
                <a:cs typeface="Times New Roman" panose="02020503050405090304" pitchFamily="18" charset="0"/>
              </a:rPr>
              <a:t>举个例子：当我们将</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队列循环</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这样的算法逻辑封装成一个类之后，只需要修改输入的参数，比如队列的长度、元素顺序，系统就可以自动生成新的动画过程</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不需要重新写逻辑，也不需要重新制作动画。你换什么题，它就演什么解题过程。这体现了我们系统在输入结构上的动态性。</a:t>
            </a:r>
            <a:endParaRPr lang="zh-CN" altLang="en-US" sz="1800" kern="100" dirty="0">
              <a:effectLst/>
              <a:latin typeface="Times New Roman" panose="02020503050405090304" pitchFamily="18" charset="0"/>
              <a:ea typeface="宋体" pitchFamily="2" charset="-122"/>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lnSpc>
                <a:spcPts val="1800"/>
              </a:lnSpc>
            </a:pPr>
            <a:r>
              <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rPr>
              <a:t>更进一步，我们设计了</a:t>
            </a:r>
            <a:r>
              <a:rPr lang="en-US" altLang="zh-CN" sz="1800" kern="100" dirty="0">
                <a:effectLst/>
                <a:latin typeface="Times New Roman" panose="02020503050405090304" pitchFamily="18" charset="0"/>
                <a:ea typeface="宋体" pitchFamily="2" charset="-122"/>
                <a:cs typeface="Times New Roman" panose="02020503050405090304" pitchFamily="18" charset="0"/>
                <a:sym typeface="+mn-ea"/>
              </a:rPr>
              <a:t>“</a:t>
            </a:r>
            <a:r>
              <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rPr>
              <a:t>逻辑驱动型动画生成</a:t>
            </a:r>
            <a:r>
              <a:rPr lang="en-US" altLang="zh-CN" sz="1800" kern="100" dirty="0">
                <a:effectLst/>
                <a:latin typeface="Times New Roman" panose="02020503050405090304" pitchFamily="18" charset="0"/>
                <a:ea typeface="宋体" pitchFamily="2" charset="-122"/>
                <a:cs typeface="Times New Roman" panose="02020503050405090304" pitchFamily="18" charset="0"/>
                <a:sym typeface="+mn-ea"/>
              </a:rPr>
              <a:t>”</a:t>
            </a:r>
            <a:r>
              <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rPr>
              <a:t>。</a:t>
            </a:r>
            <a:endPar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endParaRPr>
          </a:p>
          <a:p>
            <a:pPr indent="0" algn="just">
              <a:lnSpc>
                <a:spcPts val="1800"/>
              </a:lnSpc>
            </a:pPr>
            <a:endParaRPr lang="en-US" altLang="zh-CN" sz="1800" kern="100" dirty="0">
              <a:effectLst/>
              <a:latin typeface="Times New Roman" panose="02020503050405090304" pitchFamily="18" charset="0"/>
              <a:ea typeface="宋体" pitchFamily="2" charset="-122"/>
              <a:cs typeface="Times New Roman" panose="02020503050405090304" pitchFamily="18" charset="0"/>
              <a:sym typeface="+mn-ea"/>
            </a:endParaRPr>
          </a:p>
          <a:p>
            <a:pPr indent="0" algn="just">
              <a:lnSpc>
                <a:spcPts val="1800"/>
              </a:lnSpc>
            </a:pPr>
            <a:r>
              <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rPr>
              <a:t>比如这个</a:t>
            </a:r>
            <a:r>
              <a:rPr lang="en-US" altLang="zh-CN" sz="1800" kern="100" dirty="0">
                <a:effectLst/>
                <a:latin typeface="Times New Roman" panose="02020503050405090304" pitchFamily="18" charset="0"/>
                <a:ea typeface="宋体" pitchFamily="2" charset="-122"/>
                <a:cs typeface="Times New Roman" panose="02020503050405090304" pitchFamily="18" charset="0"/>
                <a:sym typeface="+mn-ea"/>
              </a:rPr>
              <a:t>“</a:t>
            </a:r>
            <a:r>
              <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rPr>
              <a:t>选择排序</a:t>
            </a:r>
            <a:r>
              <a:rPr lang="en-US" altLang="zh-CN" sz="1800" kern="100" dirty="0">
                <a:effectLst/>
                <a:latin typeface="Times New Roman" panose="02020503050405090304" pitchFamily="18" charset="0"/>
                <a:ea typeface="宋体" pitchFamily="2" charset="-122"/>
                <a:cs typeface="Times New Roman" panose="02020503050405090304" pitchFamily="18" charset="0"/>
                <a:sym typeface="+mn-ea"/>
              </a:rPr>
              <a:t>”</a:t>
            </a:r>
            <a:r>
              <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rPr>
              <a:t>的例子：你只需要定义一次运算函数，系统就能自动解析这个函数中的每一步逻辑，然后以每一步的数据更新为驱动，生成每一帧可视化结果。</a:t>
            </a:r>
            <a:endPar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endParaRPr>
          </a:p>
          <a:p>
            <a:pPr indent="0" algn="just">
              <a:lnSpc>
                <a:spcPts val="1800"/>
              </a:lnSpc>
            </a:pPr>
            <a:endParaRPr lang="en-US" altLang="zh-CN" sz="1800" kern="100" dirty="0">
              <a:effectLst/>
              <a:latin typeface="Times New Roman" panose="02020503050405090304" pitchFamily="18" charset="0"/>
              <a:ea typeface="宋体" pitchFamily="2" charset="-122"/>
              <a:cs typeface="Times New Roman" panose="02020503050405090304" pitchFamily="18" charset="0"/>
              <a:sym typeface="+mn-ea"/>
            </a:endParaRPr>
          </a:p>
          <a:p>
            <a:pPr indent="0" algn="just">
              <a:lnSpc>
                <a:spcPts val="1800"/>
              </a:lnSpc>
            </a:pPr>
            <a:r>
              <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rPr>
              <a:t>换句话说，只要一个算法能被用代码表达，就能在我们系统中实现自动可视化。这正是我们所说的</a:t>
            </a:r>
            <a:r>
              <a:rPr lang="en-US" altLang="zh-CN" sz="1800" kern="100" dirty="0">
                <a:effectLst/>
                <a:latin typeface="Times New Roman" panose="02020503050405090304" pitchFamily="18" charset="0"/>
                <a:ea typeface="宋体" pitchFamily="2" charset="-122"/>
                <a:cs typeface="Times New Roman" panose="02020503050405090304" pitchFamily="18" charset="0"/>
                <a:sym typeface="+mn-ea"/>
              </a:rPr>
              <a:t>“</a:t>
            </a:r>
            <a:r>
              <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rPr>
              <a:t>实时动态性</a:t>
            </a:r>
            <a:r>
              <a:rPr lang="en-US" altLang="zh-CN" sz="1800" kern="100" dirty="0">
                <a:effectLst/>
                <a:latin typeface="Times New Roman" panose="02020503050405090304" pitchFamily="18" charset="0"/>
                <a:ea typeface="宋体" pitchFamily="2" charset="-122"/>
                <a:cs typeface="Times New Roman" panose="02020503050405090304" pitchFamily="18" charset="0"/>
                <a:sym typeface="+mn-ea"/>
              </a:rPr>
              <a:t>”</a:t>
            </a:r>
            <a:r>
              <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rPr>
              <a:t>。</a:t>
            </a:r>
            <a:endParaRPr lang="zh-CN" altLang="en-US" sz="1800" kern="100" dirty="0">
              <a:effectLst/>
              <a:latin typeface="Times New Roman" panose="02020503050405090304" pitchFamily="18" charset="0"/>
              <a:ea typeface="宋体" pitchFamily="2" charset="-122"/>
              <a:cs typeface="Times New Roman" panose="02020503050405090304" pitchFamily="18" charset="0"/>
              <a:sym typeface="+mn-ea"/>
            </a:endParaRPr>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lnSpc>
                <a:spcPts val="1800"/>
              </a:lnSpc>
            </a:pPr>
            <a:r>
              <a:rPr lang="zh-CN" sz="1800" kern="100" dirty="0">
                <a:effectLst/>
                <a:latin typeface="Times New Roman" panose="02020503050405090304" pitchFamily="18" charset="0"/>
                <a:ea typeface="宋体" pitchFamily="2" charset="-122"/>
                <a:cs typeface="Times New Roman" panose="02020503050405090304" pitchFamily="18" charset="0"/>
              </a:rPr>
              <a:t>当我们得到数据流和基本搭建的类对象后，我们可以将多个计算方法逻辑放入一个类对象，从而实现一个完整演示功能。示例中是一个矩阵行列式的运算，我们只需要继承我们写过的方法后派生新的方法就能不断对于一个运算法则进行拓展，例如计算矩阵加法乘法等等。这是我们的类对象的动态性，保留的接口都能不断</a:t>
            </a:r>
            <a:r>
              <a:rPr lang="zh-CN" sz="1800" kern="100" dirty="0">
                <a:effectLst/>
                <a:latin typeface="Times New Roman" panose="02020503050405090304" pitchFamily="18" charset="0"/>
                <a:ea typeface="宋体" pitchFamily="2" charset="-122"/>
                <a:cs typeface="Times New Roman" panose="02020503050405090304" pitchFamily="18" charset="0"/>
              </a:rPr>
              <a:t>派生。</a:t>
            </a:r>
            <a:endParaRPr lang="zh-CN"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endParaRPr lang="zh-CN"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endParaRPr lang="zh-CN" altLang="en-US" sz="1800" kern="100" dirty="0">
              <a:effectLst/>
              <a:latin typeface="Times New Roman" panose="02020503050405090304" pitchFamily="18" charset="0"/>
              <a:ea typeface="宋体" pitchFamily="2" charset="-122"/>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针对难题</a:t>
            </a:r>
            <a:r>
              <a:rPr lang="en-US" altLang="zh-CN" dirty="0"/>
              <a:t>1：</a:t>
            </a:r>
            <a:r>
              <a:rPr lang="zh-CN" altLang="en-US" dirty="0"/>
              <a:t>如何构建高质量的数学图像数据集</a:t>
            </a:r>
            <a:endParaRPr lang="zh-CN" altLang="en-US" dirty="0">
              <a:solidFill>
                <a:schemeClr val="bg1"/>
              </a:solidFill>
              <a:latin typeface="微软雅黑" panose="020B0503020204020204" charset="-122"/>
              <a:ea typeface="微软雅黑" panose="020B0503020204020204" charset="-122"/>
              <a:sym typeface="+mn-ea"/>
            </a:endParaRPr>
          </a:p>
          <a:p>
            <a:endParaRPr lang="zh-CN" altLang="en-US" dirty="0">
              <a:solidFill>
                <a:schemeClr val="bg1"/>
              </a:solidFill>
              <a:latin typeface="微软雅黑" panose="020B0503020204020204" charset="-122"/>
              <a:ea typeface="微软雅黑" panose="020B0503020204020204" charset="-122"/>
              <a:sym typeface="+mn-ea"/>
            </a:endParaRPr>
          </a:p>
          <a:p>
            <a:r>
              <a:rPr lang="zh-CN" altLang="en-US" dirty="0">
                <a:solidFill>
                  <a:schemeClr val="bg1"/>
                </a:solidFill>
                <a:latin typeface="微软雅黑" panose="020B0503020204020204" charset="-122"/>
                <a:ea typeface="微软雅黑" panose="020B0503020204020204" charset="-122"/>
              </a:rPr>
              <a:t>在数据集生成方面</a:t>
            </a:r>
            <a:r>
              <a:rPr lang="en-US" altLang="zh-CN" dirty="0">
                <a:solidFill>
                  <a:schemeClr val="bg1"/>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我们首先使用原始的数学符号图像作为基本元素，模拟人</a:t>
            </a:r>
            <a:r>
              <a:rPr lang="zh-CN" altLang="en-US" dirty="0">
                <a:solidFill>
                  <a:schemeClr val="bg1"/>
                </a:solidFill>
                <a:latin typeface="微软雅黑" panose="020B0503020204020204" charset="-122"/>
                <a:ea typeface="微软雅黑" panose="020B0503020204020204" charset="-122"/>
              </a:rPr>
              <a:t>的书写方式，将它们进行组合排列，从而合成出各种风格和结构的数学表达式。这种方式不仅可以控制数字间距、添加噪点，还可以随意调整符号结构，因此具备很强的灵活性和扩展性。</a:t>
            </a:r>
            <a:endParaRPr lang="zh-CN" altLang="en-US" dirty="0">
              <a:solidFill>
                <a:schemeClr val="bg1"/>
              </a:solidFill>
              <a:latin typeface="微软雅黑" panose="020B0503020204020204" charset="-122"/>
              <a:ea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rPr>
              <a:t>换句话说，无论题目的算式形式如何变化，我们都可以通过预设的生成逻辑动态构建出对应的数据集，作为检测模型的训练输入。</a:t>
            </a:r>
            <a:endParaRPr lang="zh-CN" altLang="en-US" dirty="0">
              <a:solidFill>
                <a:schemeClr val="bg1"/>
              </a:solidFill>
              <a:latin typeface="微软雅黑" panose="020B0503020204020204" charset="-122"/>
              <a:ea typeface="微软雅黑" panose="020B0503020204020204" charset="-122"/>
            </a:endParaRPr>
          </a:p>
          <a:p>
            <a:endParaRPr lang="en-US" altLang="zh-CN" dirty="0">
              <a:solidFill>
                <a:schemeClr val="bg1"/>
              </a:solidFill>
              <a:latin typeface="微软雅黑" panose="020B0503020204020204" charset="-122"/>
              <a:ea typeface="微软雅黑" panose="020B0503020204020204" charset="-122"/>
            </a:endParaRPr>
          </a:p>
          <a:p>
            <a:r>
              <a:rPr lang="zh-CN" altLang="en-US" dirty="0">
                <a:solidFill>
                  <a:schemeClr val="bg1"/>
                </a:solidFill>
                <a:latin typeface="微软雅黑" panose="020B0503020204020204" charset="-122"/>
                <a:ea typeface="微软雅黑" panose="020B0503020204020204" charset="-122"/>
              </a:rPr>
              <a:t>例如，在</a:t>
            </a:r>
            <a:r>
              <a:rPr lang="en-US" altLang="zh-CN" dirty="0">
                <a:solidFill>
                  <a:schemeClr val="bg1"/>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矩阵识别</a:t>
            </a:r>
            <a:r>
              <a:rPr lang="en-US" altLang="zh-CN" dirty="0">
                <a:solidFill>
                  <a:schemeClr val="bg1"/>
                </a:solidFill>
                <a:latin typeface="微软雅黑" panose="020B0503020204020204" charset="-122"/>
                <a:ea typeface="微软雅黑" panose="020B0503020204020204" charset="-122"/>
              </a:rPr>
              <a:t>”</a:t>
            </a:r>
            <a:r>
              <a:rPr lang="zh-CN" altLang="en-US" dirty="0">
                <a:solidFill>
                  <a:schemeClr val="bg1"/>
                </a:solidFill>
                <a:latin typeface="微软雅黑" panose="020B0503020204020204" charset="-122"/>
                <a:ea typeface="微软雅黑" panose="020B0503020204020204" charset="-122"/>
              </a:rPr>
              <a:t>场景中，我们可以动态生成包含不同维度矩阵、不同书写风格的图像样本，以此训练模型识别任意形状的矩阵结构。</a:t>
            </a:r>
            <a:endParaRPr lang="zh-CN" altLang="en-US" dirty="0">
              <a:solidFill>
                <a:schemeClr val="bg1"/>
              </a:solidFill>
              <a:latin typeface="微软雅黑" panose="020B0503020204020204" charset="-122"/>
              <a:ea typeface="微软雅黑" panose="020B0503020204020204" charset="-122"/>
            </a:endParaRPr>
          </a:p>
          <a:p>
            <a:r>
              <a:rPr lang="zh-CN" altLang="en-US" dirty="0"/>
              <a:t>。</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a:t>
            </a:r>
            <a:r>
              <a:rPr lang="en-US" altLang="zh-CN" dirty="0"/>
              <a:t>，</a:t>
            </a:r>
            <a:r>
              <a:rPr lang="zh-CN" altLang="en-US" dirty="0"/>
              <a:t>我们也进行了部分手写样本的人工标注</a:t>
            </a:r>
            <a:r>
              <a:rPr lang="en-US" altLang="zh-CN" dirty="0"/>
              <a:t>，</a:t>
            </a:r>
            <a:r>
              <a:rPr lang="zh-CN" altLang="en-US" dirty="0"/>
              <a:t>并对图像进行了以上预处理操作</a:t>
            </a:r>
            <a:r>
              <a:rPr lang="en-US" altLang="zh-CN" dirty="0"/>
              <a:t>，</a:t>
            </a:r>
            <a:r>
              <a:rPr lang="zh-CN" altLang="en-US" dirty="0"/>
              <a:t>对算法的鲁棒性进行优化，这是我们生成的算式的一些样例，</a:t>
            </a:r>
            <a:r>
              <a:rPr lang="zh-CN" altLang="en-US" b="1" dirty="0">
                <a:solidFill>
                  <a:schemeClr val="bg1"/>
                </a:solidFill>
                <a:latin typeface="微软雅黑" panose="020B0503020204020204" charset="-122"/>
                <a:ea typeface="微软雅黑" panose="020B0503020204020204" charset="-122"/>
                <a:sym typeface="+mn-ea"/>
              </a:rPr>
              <a:t>生成和标注了</a:t>
            </a:r>
            <a:r>
              <a:rPr lang="en-US" altLang="zh-CN" b="1" dirty="0">
                <a:solidFill>
                  <a:schemeClr val="bg1"/>
                </a:solidFill>
                <a:latin typeface="微软雅黑" panose="020B0503020204020204" charset="-122"/>
                <a:ea typeface="微软雅黑" panose="020B0503020204020204" charset="-122"/>
                <a:sym typeface="+mn-ea"/>
              </a:rPr>
              <a:t>2000+</a:t>
            </a:r>
            <a:r>
              <a:rPr lang="zh-CN" altLang="en-US" b="1" dirty="0">
                <a:solidFill>
                  <a:schemeClr val="bg1"/>
                </a:solidFill>
                <a:latin typeface="微软雅黑" panose="020B0503020204020204" charset="-122"/>
                <a:ea typeface="微软雅黑" panose="020B0503020204020204" charset="-122"/>
                <a:sym typeface="+mn-ea"/>
              </a:rPr>
              <a:t>各样的算式</a:t>
            </a:r>
            <a:endParaRPr lang="zh-CN" altLang="en-US" b="1" dirty="0">
              <a:solidFill>
                <a:schemeClr val="bg1"/>
              </a:solidFill>
              <a:latin typeface="微软雅黑" panose="020B0503020204020204" charset="-122"/>
              <a:ea typeface="微软雅黑" panose="020B0503020204020204" charset="-122"/>
            </a:endParaRPr>
          </a:p>
          <a:p>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针对难题</a:t>
            </a:r>
            <a:r>
              <a:rPr lang="en-US" altLang="zh-CN" dirty="0">
                <a:sym typeface="+mn-ea"/>
              </a:rPr>
              <a:t>2</a:t>
            </a:r>
            <a:r>
              <a:rPr lang="zh-CN" altLang="en-US" dirty="0">
                <a:sym typeface="+mn-ea"/>
              </a:rPr>
              <a:t>：如何精准获取图像中的数学元素</a:t>
            </a:r>
            <a:endParaRPr lang="zh-CN" altLang="en-US" dirty="0"/>
          </a:p>
          <a:p>
            <a:endParaRPr lang="zh-CN" altLang="en-US" dirty="0"/>
          </a:p>
          <a:p>
            <a:r>
              <a:rPr lang="zh-CN" altLang="en-US" dirty="0"/>
              <a:t>在目标检测部分</a:t>
            </a:r>
            <a:r>
              <a:rPr lang="en-US" altLang="zh-CN" dirty="0"/>
              <a:t>，</a:t>
            </a:r>
            <a:r>
              <a:rPr lang="zh-CN" altLang="en-US" dirty="0"/>
              <a:t>我们不仅记录了每个识别结果的空间信息，还对检测结果进行了非极大值抑制（</a:t>
            </a:r>
            <a:r>
              <a:rPr lang="en-US" altLang="zh-CN" dirty="0"/>
              <a:t>NMS</a:t>
            </a:r>
            <a:r>
              <a:rPr lang="zh-CN" altLang="en-US" dirty="0"/>
              <a:t>）处理</a:t>
            </a:r>
            <a:r>
              <a:rPr lang="en-US" altLang="zh-CN" dirty="0"/>
              <a:t>——</a:t>
            </a:r>
            <a:r>
              <a:rPr lang="zh-CN" altLang="en-US" dirty="0"/>
              <a:t>如果两个检测框重叠且一个置信度较低，我们会自动剔除该结果，从而避免重复识别或误判，提高整体识别的准确性。</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同时，在进行算式结构提取时，我们根据空间关系来判断不同符号之间的相对位置。例如，对于加减乘除、分式等形式明显的算式，我们采用符号作为</a:t>
            </a:r>
            <a:r>
              <a:rPr lang="en-US" altLang="zh-CN" dirty="0"/>
              <a:t>“</a:t>
            </a:r>
            <a:r>
              <a:rPr lang="zh-CN" altLang="en-US" dirty="0"/>
              <a:t>分割锚点</a:t>
            </a:r>
            <a:r>
              <a:rPr lang="en-US" altLang="zh-CN" dirty="0"/>
              <a:t>”</a:t>
            </a:r>
            <a:r>
              <a:rPr lang="zh-CN" altLang="en-US" dirty="0"/>
              <a:t>来定位每一项的位置。</a:t>
            </a:r>
            <a:endParaRPr lang="zh-CN" altLang="en-US" dirty="0"/>
          </a:p>
          <a:p>
            <a:endParaRPr lang="zh-CN" altLang="en-US" dirty="0"/>
          </a:p>
          <a:p>
            <a:r>
              <a:rPr lang="zh-CN" altLang="en-US" dirty="0"/>
              <a:t>但对于像矩阵这样的表达式，符号之间并没有清晰的分割标志，只能依赖于其空间分布的规律。</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为了解决这一类问题，我们使用了</a:t>
            </a:r>
            <a:r>
              <a:rPr lang="en-US" altLang="zh-CN" dirty="0"/>
              <a:t>DBSCAN</a:t>
            </a:r>
            <a:r>
              <a:rPr lang="zh-CN" altLang="en-US" dirty="0"/>
              <a:t>聚类算法。它最大的优势是无需预设聚类数量，非常适合矩阵这种</a:t>
            </a:r>
            <a:r>
              <a:rPr lang="en-US" altLang="zh-CN" dirty="0"/>
              <a:t>“</a:t>
            </a:r>
            <a:r>
              <a:rPr lang="zh-CN" altLang="en-US" dirty="0"/>
              <a:t>行列数不定</a:t>
            </a:r>
            <a:r>
              <a:rPr lang="en-US" altLang="zh-CN" dirty="0"/>
              <a:t>”</a:t>
            </a:r>
            <a:r>
              <a:rPr lang="zh-CN" altLang="en-US" dirty="0"/>
              <a:t>的结构。</a:t>
            </a:r>
            <a:endParaRPr lang="zh-CN" altLang="en-US" dirty="0"/>
          </a:p>
          <a:p>
            <a:endParaRPr lang="en-US" altLang="zh-CN" dirty="0"/>
          </a:p>
          <a:p>
            <a:r>
              <a:rPr lang="zh-CN" altLang="en-US" dirty="0"/>
              <a:t>我们通过对图像中的数字连通域进行密度聚类，然后根据聚类交点绘制分割线，最终可以自动还原出矩阵的行列结构以及每个数字在矩阵中的正确位置。</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针对难题</a:t>
            </a:r>
            <a:r>
              <a:rPr lang="en-US" altLang="zh-CN" dirty="0"/>
              <a:t>3</a:t>
            </a:r>
            <a:r>
              <a:rPr lang="zh-CN" altLang="en-US" dirty="0"/>
              <a:t>：如何</a:t>
            </a:r>
            <a:r>
              <a:rPr lang="zh-CN" altLang="en-US" dirty="0"/>
              <a:t>提高模型的</a:t>
            </a:r>
            <a:r>
              <a:rPr lang="zh-CN" altLang="en-US" dirty="0"/>
              <a:t>鲁棒性</a:t>
            </a:r>
            <a:endParaRPr lang="zh-CN" altLang="en-US" dirty="0"/>
          </a:p>
          <a:p>
            <a:endParaRPr kumimoji="1" lang="zh-CN" altLang="en-US" dirty="0">
              <a:latin typeface="Times New Roman" panose="02020503050405090304" pitchFamily="18" charset="0"/>
              <a:ea typeface="楷体" panose="02010609060101010101" pitchFamily="49" charset="-122"/>
              <a:sym typeface="字魂160号-檀宋" panose="00000500000000000000" pitchFamily="2" charset="-122"/>
            </a:endParaRPr>
          </a:p>
          <a:p>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在模型设计上，我们对</a:t>
            </a:r>
            <a:r>
              <a:rPr kumimoji="1" lang="en-US" altLang="zh-CN" dirty="0">
                <a:latin typeface="Times New Roman" panose="02020503050405090304" pitchFamily="18" charset="0"/>
                <a:ea typeface="楷体" panose="02010609060101010101" pitchFamily="49" charset="-122"/>
                <a:sym typeface="字魂160号-檀宋" panose="00000500000000000000" pitchFamily="2" charset="-122"/>
              </a:rPr>
              <a:t>YOLOv11n</a:t>
            </a:r>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模型进行了多项改进，整合了两个关键模块：</a:t>
            </a:r>
            <a:endParaRPr kumimoji="1" lang="zh-CN" altLang="en-US" dirty="0">
              <a:latin typeface="Times New Roman" panose="02020503050405090304" pitchFamily="18" charset="0"/>
              <a:ea typeface="楷体" panose="02010609060101010101" pitchFamily="49" charset="-122"/>
              <a:sym typeface="字魂160号-檀宋" panose="00000500000000000000" pitchFamily="2" charset="-122"/>
            </a:endParaRPr>
          </a:p>
          <a:p>
            <a:endParaRPr kumimoji="1" lang="en-US" altLang="zh-CN" dirty="0">
              <a:latin typeface="Times New Roman" panose="02020503050405090304" pitchFamily="18" charset="0"/>
              <a:ea typeface="楷体" panose="02010609060101010101" pitchFamily="49" charset="-122"/>
              <a:sym typeface="字魂160号-檀宋" panose="00000500000000000000" pitchFamily="2" charset="-122"/>
            </a:endParaRPr>
          </a:p>
          <a:p>
            <a:r>
              <a:rPr kumimoji="1" lang="en-US" altLang="zh-CN" dirty="0">
                <a:latin typeface="Times New Roman" panose="02020503050405090304" pitchFamily="18" charset="0"/>
                <a:ea typeface="楷体" panose="02010609060101010101" pitchFamily="49" charset="-122"/>
                <a:sym typeface="字魂160号-檀宋" panose="00000500000000000000" pitchFamily="2" charset="-122"/>
              </a:rPr>
              <a:t>Mamba</a:t>
            </a:r>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主干网络</a:t>
            </a:r>
            <a:r>
              <a:rPr kumimoji="1" lang="en-US" altLang="zh-CN" dirty="0">
                <a:latin typeface="Times New Roman" panose="02020503050405090304" pitchFamily="18" charset="0"/>
                <a:ea typeface="楷体" panose="02010609060101010101" pitchFamily="49" charset="-122"/>
                <a:sym typeface="字魂160号-檀宋" panose="00000500000000000000" pitchFamily="2" charset="-122"/>
              </a:rPr>
              <a:t> —— </a:t>
            </a:r>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提高对图像上下文信息的理解能力，更适合识别结构紧凑、内容复杂的数学图像。</a:t>
            </a:r>
            <a:endParaRPr kumimoji="1" lang="zh-CN" altLang="en-US" dirty="0">
              <a:latin typeface="Times New Roman" panose="02020503050405090304" pitchFamily="18" charset="0"/>
              <a:ea typeface="楷体" panose="02010609060101010101" pitchFamily="49" charset="-122"/>
              <a:sym typeface="字魂160号-檀宋" panose="00000500000000000000" pitchFamily="2" charset="-122"/>
            </a:endParaRPr>
          </a:p>
          <a:p>
            <a:endParaRPr kumimoji="1" lang="en-US" altLang="zh-CN" dirty="0">
              <a:latin typeface="Times New Roman" panose="02020503050405090304" pitchFamily="18" charset="0"/>
              <a:ea typeface="楷体" panose="02010609060101010101" pitchFamily="49" charset="-122"/>
              <a:sym typeface="字魂160号-檀宋" panose="00000500000000000000" pitchFamily="2" charset="-122"/>
            </a:endParaRPr>
          </a:p>
          <a:p>
            <a:r>
              <a:rPr kumimoji="1" lang="en-US" altLang="zh-CN" dirty="0">
                <a:latin typeface="Times New Roman" panose="02020503050405090304" pitchFamily="18" charset="0"/>
                <a:ea typeface="楷体" panose="02010609060101010101" pitchFamily="49" charset="-122"/>
                <a:sym typeface="字魂160号-檀宋" panose="00000500000000000000" pitchFamily="2" charset="-122"/>
              </a:rPr>
              <a:t>CoordAttention</a:t>
            </a:r>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模块</a:t>
            </a:r>
            <a:r>
              <a:rPr kumimoji="1" lang="en-US" altLang="zh-CN" dirty="0">
                <a:latin typeface="Times New Roman" panose="02020503050405090304" pitchFamily="18" charset="0"/>
                <a:ea typeface="楷体" panose="02010609060101010101" pitchFamily="49" charset="-122"/>
                <a:sym typeface="字魂160号-檀宋" panose="00000500000000000000" pitchFamily="2" charset="-122"/>
              </a:rPr>
              <a:t> —— </a:t>
            </a:r>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强化空间感知能力，使模型更加关注表达式中的关键位置；</a:t>
            </a:r>
            <a:endParaRPr kumimoji="1" lang="zh-CN" altLang="en-US" dirty="0">
              <a:latin typeface="Times New Roman" panose="02020503050405090304" pitchFamily="18" charset="0"/>
              <a:ea typeface="楷体" panose="02010609060101010101" pitchFamily="49" charset="-122"/>
              <a:sym typeface="字魂160号-檀宋" panose="00000500000000000000" pitchFamily="2" charset="-122"/>
            </a:endParaRPr>
          </a:p>
          <a:p>
            <a:endParaRPr kumimoji="1" lang="zh-CN" altLang="en-US" dirty="0">
              <a:latin typeface="Times New Roman" panose="02020503050405090304" pitchFamily="18" charset="0"/>
              <a:ea typeface="楷体" panose="02010609060101010101" pitchFamily="49" charset="-122"/>
              <a:sym typeface="字魂160号-檀宋" panose="00000500000000000000" pitchFamily="2" charset="-122"/>
            </a:endParaRPr>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我们将从以下六个部分展开介绍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我们通过大量实验验证了这两个模块的有效性。在混淆矩阵评估中，我们模型的错误率在多个类别上显著低于传统模型。在消融实验中，添加改进模块后的</a:t>
            </a:r>
            <a:r>
              <a:rPr lang="en-US" altLang="zh-CN" dirty="0"/>
              <a:t>mAP</a:t>
            </a:r>
            <a:r>
              <a:rPr lang="zh-CN" altLang="en-US" dirty="0"/>
              <a:t>和准确率均有明显提升。</a:t>
            </a:r>
            <a:endParaRPr lang="zh-CN" altLang="en-US" dirty="0"/>
          </a:p>
          <a:p>
            <a:endParaRPr lang="en-US" altLang="zh-CN" dirty="0"/>
          </a:p>
          <a:p>
            <a:r>
              <a:rPr lang="zh-CN" altLang="en-US" dirty="0"/>
              <a:t>综合对比多个主流模型（如</a:t>
            </a:r>
            <a:r>
              <a:rPr lang="en-US" altLang="zh-CN" dirty="0"/>
              <a:t>YOLOv8</a:t>
            </a:r>
            <a:r>
              <a:rPr lang="zh-CN" altLang="en-US" dirty="0"/>
              <a:t>、</a:t>
            </a:r>
            <a:r>
              <a:rPr lang="en-US" altLang="zh-CN" dirty="0"/>
              <a:t>EAST</a:t>
            </a:r>
            <a:r>
              <a:rPr lang="zh-CN" altLang="en-US" dirty="0"/>
              <a:t>、</a:t>
            </a:r>
            <a:r>
              <a:rPr lang="en-US" altLang="zh-CN" dirty="0"/>
              <a:t>CRNN</a:t>
            </a:r>
            <a:r>
              <a:rPr lang="zh-CN" altLang="en-US" dirty="0"/>
              <a:t>等），我们的自研模型</a:t>
            </a:r>
            <a:r>
              <a:rPr lang="en-US" altLang="zh-CN" dirty="0"/>
              <a:t>MINE</a:t>
            </a:r>
            <a:r>
              <a:rPr lang="zh-CN" altLang="en-US" dirty="0"/>
              <a:t>在准确率、计算效率和参数量之间实现了良好的平衡：</a:t>
            </a:r>
            <a:endParaRPr lang="en-US" altLang="zh-CN" dirty="0"/>
          </a:p>
          <a:p>
            <a:pPr lvl="1"/>
            <a:r>
              <a:rPr lang="zh-CN" altLang="en-US" dirty="0"/>
              <a:t>参数更轻量</a:t>
            </a:r>
            <a:endParaRPr lang="zh-CN" altLang="en-US" dirty="0"/>
          </a:p>
          <a:p>
            <a:pPr lvl="1"/>
            <a:r>
              <a:rPr lang="zh-CN" altLang="en-US" dirty="0"/>
              <a:t>准确率最高（</a:t>
            </a:r>
            <a:r>
              <a:rPr lang="en-US" altLang="zh-CN" dirty="0"/>
              <a:t>mAP@.95</a:t>
            </a:r>
            <a:r>
              <a:rPr lang="zh-CN" altLang="en-US" dirty="0"/>
              <a:t>达到</a:t>
            </a:r>
            <a:r>
              <a:rPr lang="en-US" altLang="zh-CN" dirty="0"/>
              <a:t> 89.2</a:t>
            </a:r>
            <a:r>
              <a:rPr lang="zh-CN" altLang="en-US" dirty="0"/>
              <a:t>）</a:t>
            </a:r>
            <a:endParaRPr lang="zh-CN" altLang="en-US" dirty="0"/>
          </a:p>
          <a:p>
            <a:pPr lvl="1"/>
            <a:r>
              <a:rPr lang="zh-CN" altLang="en-US" dirty="0"/>
              <a:t>计算效率更快，适合部署到教学平台与移动设备</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除此之外</a:t>
            </a:r>
            <a:r>
              <a:rPr lang="en-US" altLang="zh-CN" dirty="0"/>
              <a:t>，</a:t>
            </a:r>
            <a:r>
              <a:rPr lang="zh-CN" altLang="en-US" dirty="0"/>
              <a:t>我们项目的创新点还有采用了流式前端</a:t>
            </a:r>
            <a:r>
              <a:rPr lang="zh-CN" altLang="en-US" dirty="0"/>
              <a:t>架构，前端页面和后端代码能够实时更新，提高系统的可维护性，这是我们的</a:t>
            </a:r>
            <a:r>
              <a:rPr lang="zh-CN" altLang="en-US" dirty="0"/>
              <a:t>交互动态</a:t>
            </a:r>
            <a:r>
              <a:rPr lang="zh-CN" altLang="en-US" dirty="0"/>
              <a:t>性。</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接下来请各位评审老师观看我们系统的视频介绍</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我们的系统已成功应用于多门课程中，例如：</a:t>
            </a:r>
            <a:endParaRPr lang="zh-CN" altLang="en-US"/>
          </a:p>
          <a:p>
            <a:endParaRPr lang="en-US" altLang="zh-CN"/>
          </a:p>
          <a:p>
            <a:r>
              <a:rPr lang="zh-CN" altLang="en-US"/>
              <a:t>操作系统中的页面置换算法；</a:t>
            </a:r>
            <a:endParaRPr lang="zh-CN" altLang="en-US"/>
          </a:p>
          <a:p>
            <a:r>
              <a:rPr lang="zh-CN" altLang="en-US"/>
              <a:t>计算机组成原理中的浮点数运算；</a:t>
            </a:r>
            <a:endParaRPr lang="zh-CN" altLang="en-US"/>
          </a:p>
          <a:p>
            <a:r>
              <a:rPr lang="zh-CN" altLang="en-US"/>
              <a:t>高等数学中的积分过程；</a:t>
            </a:r>
            <a:endParaRPr lang="zh-CN" altLang="en-US"/>
          </a:p>
          <a:p>
            <a:r>
              <a:rPr lang="zh-CN" altLang="en-US"/>
              <a:t>线性代数中的矩阵乘法与转置。</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此外，我们的项目也已在</a:t>
            </a:r>
            <a:r>
              <a:rPr lang="en-US" altLang="zh-CN"/>
              <a:t>GitHub</a:t>
            </a:r>
            <a:r>
              <a:rPr lang="zh-CN" altLang="en-US"/>
              <a:t>上开源，并且收到</a:t>
            </a:r>
            <a:r>
              <a:rPr lang="en-US" altLang="zh-CN"/>
              <a:t>200star</a:t>
            </a:r>
            <a:r>
              <a:rPr lang="zh-CN" altLang="en-US"/>
              <a:t>及广泛认可。同时</a:t>
            </a:r>
            <a:r>
              <a:rPr lang="en-US" altLang="zh-CN"/>
              <a:t>，</a:t>
            </a:r>
            <a:r>
              <a:rPr lang="zh-CN" altLang="en-US"/>
              <a:t>我们也在视频社交媒体上进行了投放的测试，收获非常多好评，可以扫描二维码进行详细</a:t>
            </a:r>
            <a:r>
              <a:rPr lang="zh-CN" altLang="en-US"/>
              <a:t>了解。</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a:sym typeface="+mn-ea"/>
              </a:rPr>
              <a:t>本项目具有强大的技术支持，并已成功获得相关软著的下证，相关研究和说明</a:t>
            </a:r>
            <a:r>
              <a:rPr lang="zh-CN" altLang="en-US" dirty="0">
                <a:sym typeface="+mn-ea"/>
              </a:rPr>
              <a:t>的文章发布与商业化应用。</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展望未来</a:t>
            </a:r>
            <a:r>
              <a:rPr lang="en-US" altLang="zh-CN"/>
              <a:t>，</a:t>
            </a:r>
            <a:r>
              <a:rPr lang="zh-CN" altLang="en-US"/>
              <a:t>我们将从技术演进和系统落地</a:t>
            </a:r>
            <a:r>
              <a:rPr lang="zh-CN" altLang="en-US"/>
              <a:t>两个维度，继续拓展《智算视界》的应用深度与广度。</a:t>
            </a:r>
            <a:endParaRPr lang="zh-CN" altLang="en-US"/>
          </a:p>
          <a:p>
            <a:endParaRPr lang="zh-CN" altLang="en-US"/>
          </a:p>
          <a:p>
            <a:r>
              <a:rPr lang="zh-CN" altLang="en-US"/>
              <a:t>第一方面</a:t>
            </a:r>
            <a:r>
              <a:rPr lang="en-US" altLang="zh-CN"/>
              <a:t>：</a:t>
            </a:r>
            <a:r>
              <a:rPr lang="zh-CN" altLang="en-US"/>
              <a:t>拥抱大模型</a:t>
            </a:r>
            <a:r>
              <a:rPr lang="en-US" altLang="zh-CN"/>
              <a:t>，</a:t>
            </a:r>
            <a:r>
              <a:rPr lang="zh-CN" altLang="en-US"/>
              <a:t>提高系统智能化</a:t>
            </a:r>
            <a:r>
              <a:rPr lang="zh-CN" altLang="en-US"/>
              <a:t>程度</a:t>
            </a:r>
            <a:endParaRPr lang="zh-CN" altLang="en-US" dirty="0">
              <a:latin typeface="楷体" panose="02010609060101010101" pitchFamily="49" charset="-122"/>
              <a:ea typeface="楷体" panose="02010609060101010101" pitchFamily="49" charset="-122"/>
              <a:cs typeface="华文新魏" panose="02010800040101010101" charset="-122"/>
              <a:sym typeface="+mn-ea"/>
            </a:endParaRPr>
          </a:p>
          <a:p>
            <a:endParaRPr lang="zh-CN" altLang="en-US" dirty="0">
              <a:latin typeface="楷体" panose="02010609060101010101" pitchFamily="49" charset="-122"/>
              <a:ea typeface="楷体" panose="02010609060101010101" pitchFamily="49" charset="-122"/>
              <a:cs typeface="华文新魏" panose="02010800040101010101" charset="-122"/>
              <a:sym typeface="+mn-ea"/>
            </a:endParaRPr>
          </a:p>
          <a:p>
            <a:r>
              <a:rPr lang="zh-CN" altLang="en-US" dirty="0">
                <a:latin typeface="楷体" panose="02010609060101010101" pitchFamily="49" charset="-122"/>
                <a:ea typeface="楷体" panose="02010609060101010101" pitchFamily="49" charset="-122"/>
                <a:cs typeface="华文新魏" panose="02010800040101010101" charset="-122"/>
                <a:sym typeface="+mn-ea"/>
              </a:rPr>
              <a:t>我们观察到，传统的计算机视觉模型在处理图像中的空间结构时存在一定瓶颈，尤其是像积分符号、根号表达式等复杂结构，卷积神经网络往往需要海量训练数据才能捕捉其本质特征。而且，它们对图像中元素的空间位置理解能力有限，容易导致结构错判或识别偏移。</a:t>
            </a:r>
            <a:endParaRPr lang="zh-CN" altLang="en-US" dirty="0">
              <a:latin typeface="楷体" panose="02010609060101010101" pitchFamily="49" charset="-122"/>
              <a:ea typeface="楷体" panose="02010609060101010101" pitchFamily="49" charset="-122"/>
              <a:cs typeface="华文新魏" panose="02010800040101010101" charset="-122"/>
              <a:sym typeface="+mn-ea"/>
            </a:endParaRPr>
          </a:p>
          <a:p>
            <a:endParaRPr lang="en-US" altLang="zh-CN" dirty="0">
              <a:latin typeface="楷体" panose="02010609060101010101" pitchFamily="49" charset="-122"/>
              <a:ea typeface="楷体" panose="02010609060101010101" pitchFamily="49" charset="-122"/>
              <a:cs typeface="华文新魏" panose="02010800040101010101" charset="-122"/>
              <a:sym typeface="+mn-ea"/>
            </a:endParaRPr>
          </a:p>
          <a:p>
            <a:r>
              <a:rPr lang="zh-CN" altLang="en-US" dirty="0">
                <a:latin typeface="楷体" panose="02010609060101010101" pitchFamily="49" charset="-122"/>
                <a:ea typeface="楷体" panose="02010609060101010101" pitchFamily="49" charset="-122"/>
                <a:cs typeface="华文新魏" panose="02010800040101010101" charset="-122"/>
                <a:sym typeface="+mn-ea"/>
              </a:rPr>
              <a:t>为此，我们不断探索并引入更先进的模型技术。我们尝试使用了</a:t>
            </a:r>
            <a:r>
              <a:rPr lang="en-US" altLang="zh-CN" dirty="0">
                <a:latin typeface="楷体" panose="02010609060101010101" pitchFamily="49" charset="-122"/>
                <a:ea typeface="楷体" panose="02010609060101010101" pitchFamily="49" charset="-122"/>
                <a:cs typeface="华文新魏" panose="02010800040101010101" charset="-122"/>
                <a:sym typeface="+mn-ea"/>
              </a:rPr>
              <a:t> DeepSeek 6B </a:t>
            </a:r>
            <a:r>
              <a:rPr lang="zh-CN" altLang="en-US" dirty="0">
                <a:latin typeface="楷体" panose="02010609060101010101" pitchFamily="49" charset="-122"/>
                <a:ea typeface="楷体" panose="02010609060101010101" pitchFamily="49" charset="-122"/>
                <a:cs typeface="华文新魏" panose="02010800040101010101" charset="-122"/>
                <a:sym typeface="+mn-ea"/>
              </a:rPr>
              <a:t>级别的大语言模型，结合</a:t>
            </a:r>
            <a:r>
              <a:rPr lang="en-US" altLang="zh-CN" dirty="0">
                <a:latin typeface="楷体" panose="02010609060101010101" pitchFamily="49" charset="-122"/>
                <a:ea typeface="楷体" panose="02010609060101010101" pitchFamily="49" charset="-122"/>
                <a:cs typeface="华文新魏" panose="02010800040101010101" charset="-122"/>
                <a:sym typeface="+mn-ea"/>
              </a:rPr>
              <a:t> RAG</a:t>
            </a:r>
            <a:r>
              <a:rPr lang="zh-CN" altLang="en-US" dirty="0">
                <a:latin typeface="楷体" panose="02010609060101010101" pitchFamily="49" charset="-122"/>
                <a:ea typeface="楷体" panose="02010609060101010101" pitchFamily="49" charset="-122"/>
                <a:cs typeface="华文新魏" panose="02010800040101010101" charset="-122"/>
                <a:sym typeface="+mn-ea"/>
              </a:rPr>
              <a:t>（检索增强生成）技术，在数学领域进行了领域微调。打个比方：原始大模型在所有领域能拿</a:t>
            </a:r>
            <a:r>
              <a:rPr lang="en-US" altLang="zh-CN" dirty="0">
                <a:latin typeface="楷体" panose="02010609060101010101" pitchFamily="49" charset="-122"/>
                <a:ea typeface="楷体" panose="02010609060101010101" pitchFamily="49" charset="-122"/>
                <a:cs typeface="华文新魏" panose="02010800040101010101" charset="-122"/>
                <a:sym typeface="+mn-ea"/>
              </a:rPr>
              <a:t> 60 </a:t>
            </a:r>
            <a:r>
              <a:rPr lang="zh-CN" altLang="en-US" dirty="0">
                <a:latin typeface="楷体" panose="02010609060101010101" pitchFamily="49" charset="-122"/>
                <a:ea typeface="楷体" panose="02010609060101010101" pitchFamily="49" charset="-122"/>
                <a:cs typeface="华文新魏" panose="02010800040101010101" charset="-122"/>
                <a:sym typeface="+mn-ea"/>
              </a:rPr>
              <a:t>分，但我们通过引入手写算式图像和公式结构微调后，在数学场景下能达到</a:t>
            </a:r>
            <a:r>
              <a:rPr lang="en-US" altLang="zh-CN" dirty="0">
                <a:latin typeface="楷体" panose="02010609060101010101" pitchFamily="49" charset="-122"/>
                <a:ea typeface="楷体" panose="02010609060101010101" pitchFamily="49" charset="-122"/>
                <a:cs typeface="华文新魏" panose="02010800040101010101" charset="-122"/>
                <a:sym typeface="+mn-ea"/>
              </a:rPr>
              <a:t> 90 </a:t>
            </a:r>
            <a:r>
              <a:rPr lang="zh-CN" altLang="en-US" dirty="0">
                <a:latin typeface="楷体" panose="02010609060101010101" pitchFamily="49" charset="-122"/>
                <a:ea typeface="楷体" panose="02010609060101010101" pitchFamily="49" charset="-122"/>
                <a:cs typeface="华文新魏" panose="02010800040101010101" charset="-122"/>
                <a:sym typeface="+mn-ea"/>
              </a:rPr>
              <a:t>分的理解能力。</a:t>
            </a:r>
            <a:endParaRPr lang="zh-CN" altLang="en-US" dirty="0">
              <a:latin typeface="楷体" panose="02010609060101010101" pitchFamily="49" charset="-122"/>
              <a:ea typeface="楷体" panose="02010609060101010101" pitchFamily="49" charset="-122"/>
              <a:cs typeface="华文新魏" panose="02010800040101010101" charset="-122"/>
              <a:sym typeface="+mn-ea"/>
            </a:endParaRPr>
          </a:p>
          <a:p>
            <a:endParaRPr lang="en-US" altLang="zh-CN" dirty="0">
              <a:latin typeface="楷体" panose="02010609060101010101" pitchFamily="49" charset="-122"/>
              <a:ea typeface="楷体" panose="02010609060101010101" pitchFamily="49" charset="-122"/>
              <a:cs typeface="华文新魏" panose="02010800040101010101" charset="-122"/>
              <a:sym typeface="+mn-ea"/>
            </a:endParaRPr>
          </a:p>
          <a:p>
            <a:r>
              <a:rPr lang="zh-CN" altLang="en-US" dirty="0">
                <a:latin typeface="楷体" panose="02010609060101010101" pitchFamily="49" charset="-122"/>
                <a:ea typeface="楷体" panose="02010609060101010101" pitchFamily="49" charset="-122"/>
                <a:cs typeface="华文新魏" panose="02010800040101010101" charset="-122"/>
                <a:sym typeface="+mn-ea"/>
              </a:rPr>
              <a:t>这项技术我们已经完成了初步实现，下一步，我们将引入大模型的新一代交互机制</a:t>
            </a:r>
            <a:r>
              <a:rPr lang="en-US" altLang="zh-CN" dirty="0">
                <a:latin typeface="楷体" panose="02010609060101010101" pitchFamily="49" charset="-122"/>
                <a:ea typeface="楷体" panose="02010609060101010101" pitchFamily="49" charset="-122"/>
                <a:cs typeface="华文新魏" panose="02010800040101010101" charset="-122"/>
                <a:sym typeface="+mn-ea"/>
              </a:rPr>
              <a:t>——MCP</a:t>
            </a:r>
            <a:r>
              <a:rPr lang="zh-CN" altLang="en-US" dirty="0">
                <a:latin typeface="楷体" panose="02010609060101010101" pitchFamily="49" charset="-122"/>
                <a:ea typeface="楷体" panose="02010609060101010101" pitchFamily="49" charset="-122"/>
                <a:cs typeface="华文新魏" panose="02010800040101010101" charset="-122"/>
                <a:sym typeface="+mn-ea"/>
              </a:rPr>
              <a:t>（</a:t>
            </a:r>
            <a:r>
              <a:rPr lang="en-US" altLang="zh-CN" dirty="0">
                <a:latin typeface="楷体" panose="02010609060101010101" pitchFamily="49" charset="-122"/>
                <a:ea typeface="楷体" panose="02010609060101010101" pitchFamily="49" charset="-122"/>
                <a:cs typeface="华文新魏" panose="02010800040101010101" charset="-122"/>
                <a:sym typeface="+mn-ea"/>
              </a:rPr>
              <a:t>Multi-Component Programming</a:t>
            </a:r>
            <a:r>
              <a:rPr lang="zh-CN" altLang="en-US" dirty="0">
                <a:latin typeface="楷体" panose="02010609060101010101" pitchFamily="49" charset="-122"/>
                <a:ea typeface="楷体" panose="02010609060101010101" pitchFamily="49" charset="-122"/>
                <a:cs typeface="华文新魏" panose="02010800040101010101" charset="-122"/>
                <a:sym typeface="+mn-ea"/>
              </a:rPr>
              <a:t>）结构，将我们的可视化部分直接接入大模型的检测部分，使大模型能直接返回可视化结果，来给用户更好的端到端体验</a:t>
            </a:r>
            <a:endParaRPr lang="zh-CN" altLang="en-US" dirty="0">
              <a:latin typeface="楷体" panose="02010609060101010101" pitchFamily="49" charset="-122"/>
              <a:ea typeface="楷体" panose="02010609060101010101" pitchFamily="49" charset="-122"/>
              <a:cs typeface="华文新魏" panose="02010800040101010101" charset="-122"/>
              <a:sym typeface="+mn-ea"/>
            </a:endParaRPr>
          </a:p>
          <a:p>
            <a:endParaRPr lang="zh-CN" altLang="en-US" dirty="0">
              <a:latin typeface="楷体" panose="02010609060101010101" pitchFamily="49" charset="-122"/>
              <a:ea typeface="楷体" panose="02010609060101010101" pitchFamily="49" charset="-122"/>
              <a:cs typeface="华文新魏" panose="02010800040101010101"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首先是项目背景</a:t>
            </a:r>
            <a:endParaRPr lang="zh-CN" altLang="en-US" dirty="0"/>
          </a:p>
          <a:p>
            <a:endParaRPr lang="en-US" altLang="zh-CN"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第二方面</a:t>
            </a:r>
            <a:r>
              <a:rPr lang="en-US" altLang="zh-CN"/>
              <a:t>：</a:t>
            </a:r>
            <a:r>
              <a:rPr lang="zh-CN" altLang="en-US"/>
              <a:t>系统落地与平台融合</a:t>
            </a:r>
            <a:br>
              <a:rPr lang="zh-CN" altLang="en-US"/>
            </a:br>
            <a:endParaRPr lang="zh-CN" altLang="en-US"/>
          </a:p>
          <a:p>
            <a:r>
              <a:rPr lang="zh-CN" altLang="en-US"/>
              <a:t>未来我们也计划将系统进一步介入真实教育产品场景</a:t>
            </a:r>
            <a:r>
              <a:rPr lang="en-US" altLang="zh-CN"/>
              <a:t>，</a:t>
            </a:r>
            <a:r>
              <a:rPr lang="zh-CN" altLang="en-US"/>
              <a:t>包括</a:t>
            </a:r>
            <a:endParaRPr lang="zh-CN" altLang="en-US"/>
          </a:p>
          <a:p>
            <a:r>
              <a:rPr lang="en-US" altLang="zh-CN"/>
              <a:t>1.</a:t>
            </a:r>
            <a:r>
              <a:rPr lang="zh-CN" altLang="en-US"/>
              <a:t>搜题类软件</a:t>
            </a:r>
            <a:r>
              <a:rPr lang="en-US" altLang="zh-CN"/>
              <a:t>。</a:t>
            </a:r>
            <a:r>
              <a:rPr lang="zh-CN" altLang="en-US"/>
              <a:t>在传统搜题应用中加入</a:t>
            </a:r>
            <a:r>
              <a:rPr lang="en-US" altLang="zh-CN"/>
              <a:t>“</a:t>
            </a:r>
            <a:r>
              <a:rPr lang="zh-CN" altLang="en-US"/>
              <a:t>动态解题演示</a:t>
            </a:r>
            <a:r>
              <a:rPr lang="en-US" altLang="zh-CN"/>
              <a:t>”</a:t>
            </a:r>
            <a:r>
              <a:rPr lang="zh-CN" altLang="en-US"/>
              <a:t>，不再只展示答案，而是让学生看懂过程、理解原理。</a:t>
            </a:r>
            <a:endParaRPr lang="zh-CN" altLang="en-US"/>
          </a:p>
          <a:p>
            <a:endParaRPr lang="zh-CN" altLang="en-US"/>
          </a:p>
          <a:p>
            <a:r>
              <a:rPr lang="en-US" altLang="zh-CN"/>
              <a:t>2.</a:t>
            </a:r>
            <a:r>
              <a:rPr lang="zh-CN" altLang="en-US"/>
              <a:t>在线学习平台。让学生在老师讲授复杂概念时，可通过我们的系统实时生成对应的</a:t>
            </a:r>
            <a:r>
              <a:rPr lang="zh-CN" altLang="en-US"/>
              <a:t>动画展示</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《智算视界》不仅是一次技术实现，更是一种教学理念的探索。我们希望通过可视化与人工智能的结合，让学生真正</a:t>
            </a:r>
            <a:r>
              <a:rPr lang="en-US" altLang="zh-CN" dirty="0"/>
              <a:t>“</a:t>
            </a:r>
            <a:r>
              <a:rPr lang="zh-CN" altLang="en-US" dirty="0"/>
              <a:t>看得懂、跟得上、记得牢</a:t>
            </a:r>
            <a:r>
              <a:rPr lang="en-US" altLang="zh-CN" dirty="0"/>
              <a:t>”</a:t>
            </a:r>
            <a:r>
              <a:rPr lang="zh-CN" altLang="en-US" dirty="0"/>
              <a:t>，重拾对数学与计算的信心。</a:t>
            </a:r>
            <a:endParaRPr lang="zh-CN" altLang="en-US" dirty="0"/>
          </a:p>
          <a:p>
            <a:endParaRPr lang="en-US" altLang="zh-CN" dirty="0"/>
          </a:p>
          <a:p>
            <a:r>
              <a:rPr lang="zh-CN" altLang="en-US" dirty="0"/>
              <a:t>非常感谢各位评委老师的耐心聆听，恳请各位</a:t>
            </a:r>
            <a:r>
              <a:rPr lang="zh-CN" altLang="en-US" dirty="0"/>
              <a:t>老师批评指正！</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去年，</a:t>
            </a:r>
            <a:r>
              <a:rPr lang="en-US" altLang="zh-CN" dirty="0">
                <a:sym typeface="+mn-ea"/>
              </a:rPr>
              <a:t>b</a:t>
            </a:r>
            <a:r>
              <a:rPr lang="zh-CN" altLang="en-US" dirty="0">
                <a:sym typeface="+mn-ea"/>
              </a:rPr>
              <a:t>站公布了一组数据，在年度播放量排名的视频中，排名前三的均是数学课程，且数学类课程独占</a:t>
            </a:r>
            <a:r>
              <a:rPr lang="en-US" altLang="zh-CN" dirty="0">
                <a:sym typeface="+mn-ea"/>
              </a:rPr>
              <a:t>5</a:t>
            </a:r>
            <a:r>
              <a:rPr lang="zh-CN" altLang="en-US" dirty="0">
                <a:sym typeface="+mn-ea"/>
              </a:rPr>
              <a:t>席，其余分别是物理和计算机技术相关课程。</a:t>
            </a:r>
            <a:endParaRPr lang="zh-CN" altLang="en-US" dirty="0">
              <a:sym typeface="+mn-ea"/>
            </a:endParaRPr>
          </a:p>
          <a:p>
            <a:endParaRPr lang="zh-CN" altLang="en-US" dirty="0">
              <a:sym typeface="+mn-ea"/>
            </a:endParaRPr>
          </a:p>
          <a:p>
            <a:r>
              <a:rPr lang="zh-CN" altLang="en-US" dirty="0">
                <a:sym typeface="+mn-ea"/>
              </a:rPr>
              <a:t>由此可见，许多学生常常被晦涩难懂的公式和复杂的计算步骤所困。而市面上目前的搜题软件，答案都是静态的，并且题库固定，就算是有讲师解题视频，也覆盖少部分题目。</a:t>
            </a:r>
            <a:endParaRPr lang="zh-CN" altLang="en-US" dirty="0">
              <a:sym typeface="+mn-ea"/>
            </a:endParaRPr>
          </a:p>
          <a:p>
            <a:endParaRPr lang="zh-CN" altLang="en-US" dirty="0">
              <a:sym typeface="+mn-ea"/>
            </a:endParaRPr>
          </a:p>
          <a:p>
            <a:r>
              <a:rPr lang="zh-CN" altLang="en-US" dirty="0">
                <a:sym typeface="+mn-ea"/>
              </a:rPr>
              <a:t>我们想</a:t>
            </a:r>
            <a:r>
              <a:rPr lang="en-US" altLang="zh-CN" dirty="0">
                <a:sym typeface="+mn-ea"/>
              </a:rPr>
              <a:t>：</a:t>
            </a:r>
            <a:r>
              <a:rPr lang="zh-CN" altLang="en-US" dirty="0">
                <a:sym typeface="+mn-ea"/>
              </a:rPr>
              <a:t>如果学生看到的不是冰冷的答案</a:t>
            </a:r>
            <a:r>
              <a:rPr lang="en-US" altLang="zh-CN" dirty="0">
                <a:sym typeface="+mn-ea"/>
              </a:rPr>
              <a:t>，</a:t>
            </a:r>
            <a:r>
              <a:rPr lang="zh-CN" altLang="en-US" dirty="0">
                <a:sym typeface="+mn-ea"/>
              </a:rPr>
              <a:t>而是一个逐步演示</a:t>
            </a:r>
            <a:r>
              <a:rPr lang="en-US" altLang="zh-CN" dirty="0">
                <a:sym typeface="+mn-ea"/>
              </a:rPr>
              <a:t>、</a:t>
            </a:r>
            <a:r>
              <a:rPr lang="zh-CN" altLang="en-US" dirty="0">
                <a:sym typeface="+mn-ea"/>
              </a:rPr>
              <a:t>实时解释的动画过程</a:t>
            </a:r>
            <a:r>
              <a:rPr lang="en-US" altLang="zh-CN" dirty="0">
                <a:sym typeface="+mn-ea"/>
              </a:rPr>
              <a:t>，</a:t>
            </a:r>
            <a:r>
              <a:rPr lang="zh-CN" altLang="en-US" dirty="0">
                <a:sym typeface="+mn-ea"/>
              </a:rPr>
              <a:t>是否就能让学生真正理解背后的数学逻辑</a:t>
            </a:r>
            <a:r>
              <a:rPr lang="en-US" altLang="zh-CN" dirty="0">
                <a:sym typeface="+mn-ea"/>
              </a:rPr>
              <a:t>？</a:t>
            </a:r>
            <a:r>
              <a:rPr lang="zh-CN" altLang="en-US" dirty="0">
                <a:sym typeface="+mn-ea"/>
              </a:rPr>
              <a:t>这就是智算视界的起点。</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想让抽象的数学运算</a:t>
            </a:r>
            <a:r>
              <a:rPr lang="en-US" altLang="zh-CN" dirty="0">
                <a:sym typeface="+mn-ea"/>
              </a:rPr>
              <a:t>“</a:t>
            </a:r>
            <a:r>
              <a:rPr lang="zh-CN" altLang="en-US" dirty="0">
                <a:sym typeface="+mn-ea"/>
              </a:rPr>
              <a:t>动</a:t>
            </a:r>
            <a:r>
              <a:rPr lang="en-US" altLang="zh-CN" dirty="0">
                <a:sym typeface="+mn-ea"/>
              </a:rPr>
              <a:t>”</a:t>
            </a:r>
            <a:r>
              <a:rPr lang="zh-CN" altLang="en-US" dirty="0">
                <a:sym typeface="+mn-ea"/>
              </a:rPr>
              <a:t>起来、</a:t>
            </a:r>
            <a:r>
              <a:rPr lang="en-US" altLang="zh-CN" dirty="0">
                <a:sym typeface="+mn-ea"/>
              </a:rPr>
              <a:t>“</a:t>
            </a:r>
            <a:r>
              <a:rPr lang="zh-CN" altLang="en-US" dirty="0">
                <a:sym typeface="+mn-ea"/>
              </a:rPr>
              <a:t>看</a:t>
            </a:r>
            <a:r>
              <a:rPr lang="en-US" altLang="zh-CN" dirty="0">
                <a:sym typeface="+mn-ea"/>
              </a:rPr>
              <a:t>”</a:t>
            </a:r>
            <a:r>
              <a:rPr lang="zh-CN" altLang="en-US" dirty="0">
                <a:sym typeface="+mn-ea"/>
              </a:rPr>
              <a:t>得懂。我们的项目面临三个难点，</a:t>
            </a:r>
            <a:endParaRPr lang="zh-CN" altLang="en-US" dirty="0">
              <a:sym typeface="+mn-ea"/>
            </a:endParaRPr>
          </a:p>
          <a:p>
            <a:endParaRPr lang="zh-CN" altLang="en-US" dirty="0">
              <a:sym typeface="+mn-ea"/>
            </a:endParaRPr>
          </a:p>
          <a:p>
            <a:r>
              <a:rPr lang="zh-CN" altLang="en-US" dirty="0">
                <a:sym typeface="+mn-ea"/>
              </a:rPr>
              <a:t>首先是数据集获取难，由于网上并没有公开、贴近用户真实书写习惯的数学算式图像数据集，我们不能直接使用现有资源，而数学图像，尤其是复杂矩阵、带符号表达式的图像，对样本数量、样本多样性有非常高的要求。</a:t>
            </a:r>
            <a:endParaRPr lang="zh-CN" altLang="en-US" dirty="0">
              <a:sym typeface="+mn-ea"/>
            </a:endParaRPr>
          </a:p>
          <a:p>
            <a:endParaRPr lang="zh-CN" altLang="en-US" dirty="0">
              <a:sym typeface="+mn-ea"/>
            </a:endParaRPr>
          </a:p>
          <a:p>
            <a:r>
              <a:rPr lang="zh-CN" altLang="en-US" dirty="0">
                <a:sym typeface="+mn-ea"/>
              </a:rPr>
              <a:t>其次是如何精确检测用户输入的图片，</a:t>
            </a:r>
            <a:r>
              <a:rPr lang="en-US" altLang="zh-CN" dirty="0">
                <a:sym typeface="+mn-ea"/>
              </a:rPr>
              <a:t>chatgpt</a:t>
            </a:r>
            <a:r>
              <a:rPr lang="zh-CN" altLang="en-US" dirty="0">
                <a:sym typeface="+mn-ea"/>
              </a:rPr>
              <a:t>以及</a:t>
            </a:r>
            <a:r>
              <a:rPr lang="en-US" altLang="zh-CN" dirty="0">
                <a:sym typeface="+mn-ea"/>
              </a:rPr>
              <a:t>deepseek</a:t>
            </a:r>
            <a:r>
              <a:rPr lang="zh-CN" altLang="en-US" dirty="0">
                <a:sym typeface="+mn-ea"/>
              </a:rPr>
              <a:t>的横空出世，也成为了学生解题的助手之一，但当我们将题目拍摄上传到</a:t>
            </a:r>
            <a:r>
              <a:rPr lang="en-US" altLang="zh-CN" dirty="0">
                <a:sym typeface="+mn-ea"/>
              </a:rPr>
              <a:t>deepseek</a:t>
            </a:r>
            <a:r>
              <a:rPr lang="zh-CN" altLang="en-US" dirty="0">
                <a:sym typeface="+mn-ea"/>
              </a:rPr>
              <a:t>中，我们发现就算是印刷体，作为语言大模型的</a:t>
            </a:r>
            <a:r>
              <a:rPr lang="en-US" altLang="zh-CN" dirty="0">
                <a:sym typeface="+mn-ea"/>
              </a:rPr>
              <a:t>deepseek</a:t>
            </a:r>
            <a:r>
              <a:rPr lang="zh-CN" altLang="en-US" dirty="0">
                <a:sym typeface="+mn-ea"/>
              </a:rPr>
              <a:t>也会存在对空间信息的错误获取。</a:t>
            </a:r>
            <a:endParaRPr lang="zh-CN" altLang="en-US" dirty="0">
              <a:sym typeface="+mn-ea"/>
            </a:endParaRPr>
          </a:p>
          <a:p>
            <a:endParaRPr lang="zh-CN" altLang="en-US" dirty="0">
              <a:sym typeface="+mn-ea"/>
            </a:endParaRPr>
          </a:p>
          <a:p>
            <a:r>
              <a:rPr lang="zh-CN" altLang="en-US" dirty="0">
                <a:sym typeface="+mn-ea"/>
              </a:rPr>
              <a:t>最后是模型的鲁棒性，由于教学场景中存在多种需求，比如有的用户希望快速演示解题过程，对模型响应速度要求高，有的用户则要求高精度识别复杂表达式，甚至在低清晰度图像中也能提取有效结构；还有的用户需要强调后期可拓展性，希望模型能够适配新题型、新符号，所以这要求我们的系统架构有很高的灵活性。</a:t>
            </a:r>
            <a:endParaRPr lang="zh-CN" altLang="en-US" dirty="0">
              <a:sym typeface="+mn-ea"/>
            </a:endParaRPr>
          </a:p>
          <a:p>
            <a:endParaRPr lang="zh-CN" altLang="en-US" dirty="0">
              <a:sym typeface="+mn-ea"/>
            </a:endParaRPr>
          </a:p>
          <a:p>
            <a:r>
              <a:rPr lang="zh-CN" altLang="en-US" dirty="0">
                <a:sym typeface="+mn-ea"/>
              </a:rPr>
              <a:t>这些问题，我们会在《算法创新》部分一一解决。</a:t>
            </a:r>
            <a:endParaRPr kumimoji="1" lang="zh-CN" altLang="en-US" dirty="0">
              <a:latin typeface="Times New Roman" panose="02020503050405090304" pitchFamily="18" charset="0"/>
              <a:ea typeface="楷体" panose="02010609060101010101" pitchFamily="49" charset="-122"/>
              <a:sym typeface="+mn-ea"/>
            </a:endParaRPr>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然后是第二部分</a:t>
            </a:r>
            <a:r>
              <a:rPr lang="en-US" altLang="zh-CN" dirty="0"/>
              <a:t> </a:t>
            </a:r>
            <a:r>
              <a:rPr lang="zh-CN" altLang="en-US" dirty="0"/>
              <a:t>项目架构</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我们的系统从底层逻辑到用户呈现，始终围绕一个关键词</a:t>
            </a:r>
            <a:r>
              <a:rPr lang="en-US" altLang="zh-CN" dirty="0"/>
              <a:t>——“</a:t>
            </a:r>
            <a:r>
              <a:rPr lang="zh-CN" altLang="en-US" dirty="0"/>
              <a:t>动态</a:t>
            </a:r>
            <a:r>
              <a:rPr lang="en-US" altLang="zh-CN" dirty="0"/>
              <a:t>”</a:t>
            </a:r>
            <a:r>
              <a:rPr lang="zh-CN" altLang="en-US" dirty="0"/>
              <a:t>，并将其贯穿在五个核心模块中。这种</a:t>
            </a:r>
            <a:r>
              <a:rPr lang="en-US" altLang="zh-CN" dirty="0"/>
              <a:t>“</a:t>
            </a:r>
            <a:r>
              <a:rPr lang="zh-CN" altLang="en-US" dirty="0"/>
              <a:t>动态</a:t>
            </a:r>
            <a:r>
              <a:rPr lang="en-US" altLang="zh-CN" dirty="0"/>
              <a:t>”</a:t>
            </a:r>
            <a:r>
              <a:rPr lang="zh-CN" altLang="en-US" dirty="0"/>
              <a:t>不仅仅是指画面上的动画效果，更是指：</a:t>
            </a:r>
            <a:endParaRPr lang="en-US" altLang="zh-CN" dirty="0"/>
          </a:p>
          <a:p>
            <a:pPr lvl="1"/>
            <a:r>
              <a:rPr lang="zh-CN" altLang="en-US" dirty="0"/>
              <a:t>算式结构的可变性（任意表达式都能可视化）</a:t>
            </a:r>
            <a:endParaRPr lang="zh-CN" altLang="en-US" dirty="0"/>
          </a:p>
          <a:p>
            <a:pPr lvl="1"/>
            <a:r>
              <a:rPr lang="zh-CN" altLang="en-US" dirty="0"/>
              <a:t>数据集与算法模块的可持续维护性（支持快速修改与扩展）</a:t>
            </a:r>
            <a:endParaRPr lang="zh-CN" altLang="en-US" dirty="0"/>
          </a:p>
          <a:p>
            <a:pPr lvl="1"/>
            <a:r>
              <a:rPr lang="zh-CN" altLang="en-US" dirty="0"/>
              <a:t>系统逻辑的实时响应性（每一次用户交互都能立刻触发重渲染）</a:t>
            </a:r>
            <a:endParaRPr lang="zh-CN" altLang="en-US" dirty="0"/>
          </a:p>
          <a:p>
            <a:pPr lvl="1"/>
            <a:r>
              <a:rPr lang="zh-CN" altLang="en-US" dirty="0"/>
              <a:t>可视化内容的精准可控性（每一步计算都可被拆解为动画）</a:t>
            </a:r>
            <a:endParaRPr lang="zh-CN" altLang="en-US" dirty="0"/>
          </a:p>
          <a:p>
            <a:pPr lvl="1"/>
            <a:r>
              <a:rPr lang="zh-CN" altLang="en-US" dirty="0"/>
              <a:t>后续我会通过几个具体例子向大家说明这几种</a:t>
            </a:r>
            <a:r>
              <a:rPr lang="en-US" altLang="zh-CN" dirty="0"/>
              <a:t>“</a:t>
            </a:r>
            <a:r>
              <a:rPr lang="zh-CN" altLang="en-US" dirty="0"/>
              <a:t>动态</a:t>
            </a:r>
            <a:r>
              <a:rPr lang="en-US" altLang="zh-CN" dirty="0"/>
              <a:t>”</a:t>
            </a:r>
            <a:r>
              <a:rPr lang="zh-CN" altLang="en-US" dirty="0"/>
              <a:t>的具体体现。</a:t>
            </a:r>
            <a:endParaRPr lang="en-US" altLang="zh-CN"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这一页展示的是我们系统的核心代码架构与可视化模块的组成，在这里就不过多</a:t>
            </a:r>
            <a:r>
              <a:rPr lang="zh-CN" altLang="en-US" dirty="0"/>
              <a:t>赘述</a:t>
            </a:r>
            <a:endParaRPr lang="zh-CN" altLang="en-US" dirty="0"/>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just">
              <a:lnSpc>
                <a:spcPts val="1800"/>
              </a:lnSpc>
            </a:pPr>
            <a:r>
              <a:rPr lang="zh-CN" altLang="en-US" sz="1800" kern="100" dirty="0">
                <a:effectLst/>
                <a:latin typeface="Times New Roman" panose="02020503050405090304" pitchFamily="18" charset="0"/>
                <a:ea typeface="宋体" pitchFamily="2" charset="-122"/>
                <a:cs typeface="Times New Roman" panose="02020503050405090304" pitchFamily="18" charset="0"/>
              </a:rPr>
              <a:t>接下来是我们实现</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动态可视化</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的技术核心。我们的做法是：将用户输入的数学表达式，转化为可操作的矢量图形。一旦我们得到了每个图形元素（比如数字、符号、矩阵块）的位置信息，就能通过代码对这些元素进行</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精准控制</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a:t>
            </a:r>
            <a:endParaRPr lang="zh-CN" altLang="en-US"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endParaRPr lang="zh-CN" altLang="en-US"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r>
              <a:rPr lang="zh-CN" altLang="en-US" sz="1800" kern="100" dirty="0">
                <a:effectLst/>
                <a:latin typeface="Times New Roman" panose="02020503050405090304" pitchFamily="18" charset="0"/>
                <a:ea typeface="宋体" pitchFamily="2" charset="-122"/>
                <a:cs typeface="Times New Roman" panose="02020503050405090304" pitchFamily="18" charset="0"/>
              </a:rPr>
              <a:t>什么叫</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精准控制</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？每一个元素，其实就是由一系列矢量点构成。我们对这些点进行逐点位置控制，比如平移、缩放、旋转或颜色调整，这样我们就能逐步构建出完整的动画演示过程。</a:t>
            </a:r>
            <a:endParaRPr lang="zh-CN" altLang="en-US"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endParaRPr lang="zh-CN" altLang="en-US"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r>
              <a:rPr lang="zh-CN" altLang="en-US" sz="1800" kern="100" dirty="0">
                <a:effectLst/>
                <a:latin typeface="Times New Roman" panose="02020503050405090304" pitchFamily="18" charset="0"/>
                <a:ea typeface="宋体" pitchFamily="2" charset="-122"/>
                <a:cs typeface="Times New Roman" panose="02020503050405090304" pitchFamily="18" charset="0"/>
              </a:rPr>
              <a:t>为了让动画更加自然流畅，我们引入了线性插值算法。通俗来讲，就是我们对每个矢量点，在起始状态和目标状态之间做一个</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路径规划</a:t>
            </a:r>
            <a:r>
              <a:rPr lang="en-US" altLang="zh-CN" sz="1800" kern="100" dirty="0">
                <a:effectLst/>
                <a:latin typeface="Times New Roman" panose="02020503050405090304" pitchFamily="18" charset="0"/>
                <a:ea typeface="宋体" pitchFamily="2" charset="-122"/>
                <a:cs typeface="Times New Roman" panose="02020503050405090304" pitchFamily="18" charset="0"/>
              </a:rPr>
              <a:t>”</a:t>
            </a:r>
            <a:r>
              <a:rPr lang="zh-CN" altLang="en-US" sz="1800" kern="100" dirty="0">
                <a:effectLst/>
                <a:latin typeface="Times New Roman" panose="02020503050405090304" pitchFamily="18" charset="0"/>
                <a:ea typeface="宋体" pitchFamily="2" charset="-122"/>
                <a:cs typeface="Times New Roman" panose="02020503050405090304" pitchFamily="18" charset="0"/>
              </a:rPr>
              <a:t>，计算中间帧中每一个点要怎么动，从而生成平滑过渡的动画。</a:t>
            </a:r>
            <a:endParaRPr lang="zh-CN" altLang="en-US"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endParaRPr lang="en-US" altLang="zh-CN" sz="1800" kern="100" dirty="0">
              <a:effectLst/>
              <a:latin typeface="Times New Roman" panose="02020503050405090304" pitchFamily="18" charset="0"/>
              <a:ea typeface="宋体" pitchFamily="2" charset="-122"/>
              <a:cs typeface="Times New Roman" panose="02020503050405090304" pitchFamily="18" charset="0"/>
            </a:endParaRPr>
          </a:p>
          <a:p>
            <a:pPr indent="0" algn="just">
              <a:lnSpc>
                <a:spcPts val="1800"/>
              </a:lnSpc>
            </a:pPr>
            <a:r>
              <a:rPr lang="zh-CN" altLang="en-US" sz="1800" kern="100" dirty="0">
                <a:effectLst/>
                <a:latin typeface="Times New Roman" panose="02020503050405090304" pitchFamily="18" charset="0"/>
                <a:ea typeface="宋体" pitchFamily="2" charset="-122"/>
                <a:cs typeface="Times New Roman" panose="02020503050405090304" pitchFamily="18" charset="0"/>
              </a:rPr>
              <a:t>最终，我们将这些图形的变化通过逐帧渲染的方式绘制出来，形成连续的演示过程。每一帧的状态都是由数据驱动、由逻辑控制，确保画面与计算过程同步。</a:t>
            </a:r>
            <a:endParaRPr lang="zh-CN" altLang="en-US" sz="1800" kern="100" dirty="0">
              <a:effectLst/>
              <a:latin typeface="Times New Roman" panose="02020503050405090304" pitchFamily="18" charset="0"/>
              <a:ea typeface="宋体" pitchFamily="2" charset="-122"/>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17F3D389-2491-4E74-BD97-C3FC3594A07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3.png"/><Relationship Id="rId7" Type="http://schemas.openxmlformats.org/officeDocument/2006/relationships/tags" Target="../tags/tag4.xml"/><Relationship Id="rId6" Type="http://schemas.openxmlformats.org/officeDocument/2006/relationships/image" Target="../media/image2.png"/><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a:gsLst>
              <a:gs pos="61000">
                <a:schemeClr val="bg2"/>
              </a:gs>
              <a:gs pos="83000">
                <a:schemeClr val="accent1">
                  <a:lumMod val="85000"/>
                  <a:alpha val="65000"/>
                </a:schemeClr>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矢量智能对象"/>
          <p:cNvPicPr>
            <a:picLocks noChangeAspect="1"/>
          </p:cNvPicPr>
          <p:nvPr userDrawn="1">
            <p:custDataLst>
              <p:tags r:id="rId3"/>
            </p:custDataLst>
          </p:nvPr>
        </p:nvPicPr>
        <p:blipFill>
          <a:blip r:embed="rId4"/>
          <a:stretch>
            <a:fillRect/>
          </a:stretch>
        </p:blipFill>
        <p:spPr>
          <a:xfrm>
            <a:off x="6462395" y="0"/>
            <a:ext cx="5729605" cy="6858000"/>
          </a:xfrm>
          <a:prstGeom prst="rect">
            <a:avLst/>
          </a:prstGeom>
        </p:spPr>
      </p:pic>
      <p:pic>
        <p:nvPicPr>
          <p:cNvPr id="9" name="图片 8" descr="ffff"/>
          <p:cNvPicPr>
            <a:picLocks noChangeAspect="1"/>
          </p:cNvPicPr>
          <p:nvPr userDrawn="1">
            <p:custDataLst>
              <p:tags r:id="rId5"/>
            </p:custDataLst>
          </p:nvPr>
        </p:nvPicPr>
        <p:blipFill>
          <a:blip r:embed="rId6">
            <a:alphaModFix amt="70000"/>
            <a:duotone>
              <a:schemeClr val="accent1">
                <a:shade val="45000"/>
                <a:satMod val="135000"/>
              </a:schemeClr>
              <a:prstClr val="white"/>
            </a:duotone>
          </a:blip>
          <a:stretch>
            <a:fillRect/>
          </a:stretch>
        </p:blipFill>
        <p:spPr>
          <a:xfrm>
            <a:off x="9848850" y="0"/>
            <a:ext cx="2343150" cy="1537335"/>
          </a:xfrm>
          <a:prstGeom prst="rect">
            <a:avLst/>
          </a:prstGeom>
        </p:spPr>
      </p:pic>
      <p:pic>
        <p:nvPicPr>
          <p:cNvPr id="11" name="图片 10" descr="fffffffdddd"/>
          <p:cNvPicPr>
            <a:picLocks noChangeAspect="1"/>
          </p:cNvPicPr>
          <p:nvPr userDrawn="1">
            <p:custDataLst>
              <p:tags r:id="rId7"/>
            </p:custDataLst>
          </p:nvPr>
        </p:nvPicPr>
        <p:blipFill>
          <a:blip r:embed="rId8">
            <a:alphaModFix amt="60000"/>
            <a:duotone>
              <a:schemeClr val="accent1">
                <a:shade val="45000"/>
                <a:satMod val="135000"/>
              </a:schemeClr>
              <a:prstClr val="white"/>
            </a:duotone>
          </a:blip>
          <a:stretch>
            <a:fillRect/>
          </a:stretch>
        </p:blipFill>
        <p:spPr>
          <a:xfrm>
            <a:off x="7284720" y="5933440"/>
            <a:ext cx="4907280" cy="924560"/>
          </a:xfrm>
          <a:prstGeom prst="rect">
            <a:avLst/>
          </a:prstGeom>
        </p:spPr>
      </p:pic>
      <p:pic>
        <p:nvPicPr>
          <p:cNvPr id="12" name="图片 11" descr="fffffff"/>
          <p:cNvPicPr>
            <a:picLocks noChangeAspect="1"/>
          </p:cNvPicPr>
          <p:nvPr userDrawn="1">
            <p:custDataLst>
              <p:tags r:id="rId9"/>
            </p:custDataLst>
          </p:nvPr>
        </p:nvPicPr>
        <p:blipFill>
          <a:blip r:embed="rId10">
            <a:duotone>
              <a:schemeClr val="accent1">
                <a:shade val="45000"/>
                <a:satMod val="135000"/>
              </a:schemeClr>
              <a:prstClr val="white"/>
            </a:duotone>
            <a:lum bright="12000"/>
          </a:blip>
          <a:stretch>
            <a:fillRect/>
          </a:stretch>
        </p:blipFill>
        <p:spPr>
          <a:xfrm>
            <a:off x="0" y="0"/>
            <a:ext cx="1893570" cy="1350010"/>
          </a:xfrm>
          <a:prstGeom prst="rect">
            <a:avLst/>
          </a:prstGeom>
        </p:spPr>
      </p:pic>
      <p:pic>
        <p:nvPicPr>
          <p:cNvPr id="16" name="图片 15" descr="矢量智能对象"/>
          <p:cNvPicPr>
            <a:picLocks noChangeAspect="1"/>
          </p:cNvPicPr>
          <p:nvPr userDrawn="1">
            <p:custDataLst>
              <p:tags r:id="rId11"/>
            </p:custDataLst>
          </p:nvPr>
        </p:nvPicPr>
        <p:blipFill>
          <a:blip r:embed="rId4">
            <a:alphaModFix amt="75000"/>
            <a:duotone>
              <a:schemeClr val="accent1">
                <a:shade val="45000"/>
                <a:satMod val="135000"/>
              </a:schemeClr>
              <a:prstClr val="white"/>
            </a:duotone>
          </a:blip>
          <a:stretch>
            <a:fillRect/>
          </a:stretch>
        </p:blipFill>
        <p:spPr>
          <a:xfrm>
            <a:off x="6459855" y="0"/>
            <a:ext cx="5729605" cy="6858000"/>
          </a:xfrm>
          <a:prstGeom prst="rect">
            <a:avLst/>
          </a:prstGeom>
        </p:spPr>
      </p:pic>
      <p:sp>
        <p:nvSpPr>
          <p:cNvPr id="2" name="标题 1"/>
          <p:cNvSpPr>
            <a:spLocks noGrp="1"/>
          </p:cNvSpPr>
          <p:nvPr>
            <p:ph type="ctrTitle"/>
            <p:custDataLst>
              <p:tags r:id="rId12"/>
            </p:custDataLst>
          </p:nvPr>
        </p:nvSpPr>
        <p:spPr>
          <a:xfrm>
            <a:off x="977904" y="2428200"/>
            <a:ext cx="6175371" cy="2359700"/>
          </a:xfrm>
        </p:spPr>
        <p:txBody>
          <a:bodyPr wrap="square" anchor="t">
            <a:normAutofit/>
          </a:bodyPr>
          <a:lstStyle>
            <a:lvl1pPr algn="l">
              <a:lnSpc>
                <a:spcPct val="100000"/>
              </a:lnSpc>
              <a:defRPr sz="6000">
                <a:gradFill>
                  <a:gsLst>
                    <a:gs pos="0">
                      <a:schemeClr val="tx2"/>
                    </a:gs>
                    <a:gs pos="45000">
                      <a:schemeClr val="accent1">
                        <a:lumMod val="60000"/>
                        <a:lumOff val="40000"/>
                      </a:schemeClr>
                    </a:gs>
                  </a:gsLst>
                  <a:lin ang="10800000" scaled="0"/>
                </a:gradFill>
              </a:defRPr>
            </a:lvl1pPr>
          </a:lstStyle>
          <a:p>
            <a:r>
              <a:rPr lang="zh-CN" altLang="en-US" dirty="0"/>
              <a:t>单击此处编辑母版标题样式</a:t>
            </a:r>
            <a:endParaRPr lang="zh-CN" altLang="en-US" dirty="0"/>
          </a:p>
        </p:txBody>
      </p:sp>
      <p:sp>
        <p:nvSpPr>
          <p:cNvPr id="4" name="日期占位符 3"/>
          <p:cNvSpPr>
            <a:spLocks noGrp="1"/>
          </p:cNvSpPr>
          <p:nvPr>
            <p:ph type="dt" sz="half" idx="10"/>
            <p:custDataLst>
              <p:tags r:id="rId1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4"/>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15"/>
            </p:custDataLst>
          </p:nvPr>
        </p:nvSpPr>
        <p:spPr>
          <a:xfrm>
            <a:off x="8610600" y="6356350"/>
            <a:ext cx="2743200" cy="365125"/>
          </a:xfrm>
        </p:spPr>
        <p:txBody>
          <a:bodyPr wrap="square">
            <a:normAutofit/>
          </a:bodyPr>
          <a:lstStyle/>
          <a:p>
            <a:fld id="{BE5F26B5-172A-4DC2-B0B7-181CFC56B87C}" type="slidenum">
              <a:rPr lang="zh-CN" altLang="en-US" smtClean="0"/>
            </a:fld>
            <a:endParaRPr lang="zh-CN" altLang="en-US"/>
          </a:p>
        </p:txBody>
      </p:sp>
      <p:sp>
        <p:nvSpPr>
          <p:cNvPr id="18" name="年号占位符 8"/>
          <p:cNvSpPr>
            <a:spLocks noGrp="1"/>
          </p:cNvSpPr>
          <p:nvPr>
            <p:ph type="body" sz="quarter" idx="15" hasCustomPrompt="1"/>
            <p:custDataLst>
              <p:tags r:id="rId16"/>
            </p:custDataLst>
          </p:nvPr>
        </p:nvSpPr>
        <p:spPr>
          <a:xfrm>
            <a:off x="977904" y="1117601"/>
            <a:ext cx="3928106" cy="1232650"/>
          </a:xfrm>
        </p:spPr>
        <p:txBody>
          <a:bodyPr wrap="square" anchor="b">
            <a:normAutofit/>
          </a:bodyPr>
          <a:lstStyle>
            <a:lvl1pPr marL="0" indent="0" algn="l">
              <a:lnSpc>
                <a:spcPct val="100000"/>
              </a:lnSpc>
              <a:buNone/>
              <a:defRPr sz="6000" b="1">
                <a:solidFill>
                  <a:schemeClr val="accent1">
                    <a:lumMod val="60000"/>
                    <a:lumOff val="40000"/>
                  </a:schemeClr>
                </a:solidFill>
              </a:defRPr>
            </a:lvl1pPr>
          </a:lstStyle>
          <a:p>
            <a:pPr lvl="0"/>
            <a:r>
              <a:rPr lang="zh-CN" altLang="en-US" dirty="0"/>
              <a:t>年号</a:t>
            </a:r>
            <a:endParaRPr lang="zh-CN" altLang="en-US" dirty="0"/>
          </a:p>
        </p:txBody>
      </p:sp>
      <p:sp>
        <p:nvSpPr>
          <p:cNvPr id="24" name="署名占位符 10"/>
          <p:cNvSpPr>
            <a:spLocks noGrp="1"/>
          </p:cNvSpPr>
          <p:nvPr>
            <p:ph type="body" sz="quarter" idx="17" hasCustomPrompt="1"/>
            <p:custDataLst>
              <p:tags r:id="rId17"/>
            </p:custDataLst>
          </p:nvPr>
        </p:nvSpPr>
        <p:spPr>
          <a:xfrm>
            <a:off x="977904" y="4852109"/>
            <a:ext cx="2340000" cy="504000"/>
          </a:xfrm>
          <a:prstGeom prst="roundRect">
            <a:avLst>
              <a:gd name="adj" fmla="val 50000"/>
            </a:avLst>
          </a:prstGeom>
          <a:solidFill>
            <a:schemeClr val="accent1"/>
          </a:solidFill>
        </p:spPr>
        <p:txBody>
          <a:bodyPr wrap="square" anchor="ctr">
            <a:normAutofit/>
          </a:bodyPr>
          <a:lstStyle>
            <a:lvl1pPr marL="0" indent="0" algn="ctr">
              <a:lnSpc>
                <a:spcPct val="100000"/>
              </a:lnSpc>
              <a:buNone/>
              <a:defRPr sz="1800" b="1">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17.xml"/><Relationship Id="rId8" Type="http://schemas.openxmlformats.org/officeDocument/2006/relationships/tags" Target="../tags/tag16.xml"/><Relationship Id="rId7" Type="http://schemas.openxmlformats.org/officeDocument/2006/relationships/image" Target="../media/image5.png"/><Relationship Id="rId6" Type="http://schemas.openxmlformats.org/officeDocument/2006/relationships/tags" Target="../tags/tag15.xml"/><Relationship Id="rId5" Type="http://schemas.openxmlformats.org/officeDocument/2006/relationships/image" Target="../media/image2.png"/><Relationship Id="rId4" Type="http://schemas.openxmlformats.org/officeDocument/2006/relationships/tags" Target="../tags/tag14.xml"/><Relationship Id="rId3" Type="http://schemas.openxmlformats.org/officeDocument/2006/relationships/image" Target="../media/image4.png"/><Relationship Id="rId2" Type="http://schemas.openxmlformats.org/officeDocument/2006/relationships/tags" Target="../tags/tag13.xml"/><Relationship Id="rId14" Type="http://schemas.openxmlformats.org/officeDocument/2006/relationships/theme" Target="../theme/theme2.xml"/><Relationship Id="rId13" Type="http://schemas.openxmlformats.org/officeDocument/2006/relationships/tags" Target="../tags/tag21.xml"/><Relationship Id="rId12" Type="http://schemas.openxmlformats.org/officeDocument/2006/relationships/tags" Target="../tags/tag20.xml"/><Relationship Id="rId11" Type="http://schemas.openxmlformats.org/officeDocument/2006/relationships/tags" Target="../tags/tag19.xml"/><Relationship Id="rId10" Type="http://schemas.openxmlformats.org/officeDocument/2006/relationships/tags" Target="../tags/tag18.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8" name="图片 7" descr="fffffff"/>
          <p:cNvPicPr>
            <a:picLocks noChangeAspect="1"/>
          </p:cNvPicPr>
          <p:nvPr userDrawn="1">
            <p:custDataLst>
              <p:tags r:id="rId2"/>
            </p:custDataLst>
          </p:nvPr>
        </p:nvPicPr>
        <p:blipFill>
          <a:blip r:embed="rId3">
            <a:duotone>
              <a:schemeClr val="accent1">
                <a:shade val="45000"/>
                <a:satMod val="135000"/>
              </a:schemeClr>
              <a:prstClr val="white"/>
            </a:duotone>
            <a:lum bright="6000" contrast="6000"/>
          </a:blip>
          <a:stretch>
            <a:fillRect/>
          </a:stretch>
        </p:blipFill>
        <p:spPr>
          <a:xfrm>
            <a:off x="0" y="0"/>
            <a:ext cx="1893570" cy="1350010"/>
          </a:xfrm>
          <a:prstGeom prst="rect">
            <a:avLst/>
          </a:prstGeom>
        </p:spPr>
      </p:pic>
      <p:pic>
        <p:nvPicPr>
          <p:cNvPr id="9" name="图片 8" descr="ffff"/>
          <p:cNvPicPr>
            <a:picLocks noChangeAspect="1"/>
          </p:cNvPicPr>
          <p:nvPr userDrawn="1">
            <p:custDataLst>
              <p:tags r:id="rId4"/>
            </p:custDataLst>
          </p:nvPr>
        </p:nvPicPr>
        <p:blipFill>
          <a:blip r:embed="rId5">
            <a:alphaModFix amt="70000"/>
            <a:duotone>
              <a:schemeClr val="accent1">
                <a:shade val="45000"/>
                <a:satMod val="135000"/>
              </a:schemeClr>
              <a:prstClr val="white"/>
            </a:duotone>
          </a:blip>
          <a:stretch>
            <a:fillRect/>
          </a:stretch>
        </p:blipFill>
        <p:spPr>
          <a:xfrm>
            <a:off x="10134364" y="1"/>
            <a:ext cx="2057636" cy="1350010"/>
          </a:xfrm>
          <a:prstGeom prst="rect">
            <a:avLst/>
          </a:prstGeom>
        </p:spPr>
      </p:pic>
      <p:pic>
        <p:nvPicPr>
          <p:cNvPr id="10" name="图片 9" descr="ffffffffffff"/>
          <p:cNvPicPr>
            <a:picLocks noChangeAspect="1"/>
          </p:cNvPicPr>
          <p:nvPr userDrawn="1">
            <p:custDataLst>
              <p:tags r:id="rId6"/>
            </p:custDataLst>
          </p:nvPr>
        </p:nvPicPr>
        <p:blipFill>
          <a:blip r:embed="rId7">
            <a:alphaModFix amt="60000"/>
            <a:duotone>
              <a:schemeClr val="accent1">
                <a:shade val="45000"/>
                <a:satMod val="135000"/>
              </a:schemeClr>
              <a:prstClr val="white"/>
            </a:duotone>
          </a:blip>
          <a:stretch>
            <a:fillRect/>
          </a:stretch>
        </p:blipFill>
        <p:spPr>
          <a:xfrm>
            <a:off x="1" y="6276271"/>
            <a:ext cx="1104900" cy="581729"/>
          </a:xfrm>
          <a:prstGeom prst="rect">
            <a:avLst/>
          </a:prstGeom>
        </p:spPr>
      </p:pic>
      <p:sp>
        <p:nvSpPr>
          <p:cNvPr id="2" name="标题占位符 1"/>
          <p:cNvSpPr>
            <a:spLocks noGrp="1"/>
          </p:cNvSpPr>
          <p:nvPr>
            <p:ph type="title"/>
            <p:custDataLst>
              <p:tags r:id="rId8"/>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9"/>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0"/>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1"/>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2"/>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11"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dk1" tx1="lt1" bg2="dk2" tx2="lt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100000"/>
        </a:lnSpc>
        <a:spcBef>
          <a:spcPct val="0"/>
        </a:spcBef>
        <a:buNone/>
        <a:defRPr sz="3200" b="1" kern="1200">
          <a:gradFill>
            <a:gsLst>
              <a:gs pos="33000">
                <a:schemeClr val="tx2"/>
              </a:gs>
              <a:gs pos="100000">
                <a:schemeClr val="accent1"/>
              </a:gs>
            </a:gsLst>
            <a:lin ang="2700000" scaled="0"/>
          </a:gra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9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9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9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9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9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10.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21.png"/><Relationship Id="rId2" Type="http://schemas.microsoft.com/office/2007/relationships/media" Target="../media/media3.mp4"/><Relationship Id="rId19" Type="http://schemas.openxmlformats.org/officeDocument/2006/relationships/notesSlide" Target="../notesSlides/notesSlide10.xml"/><Relationship Id="rId18" Type="http://schemas.openxmlformats.org/officeDocument/2006/relationships/slideLayout" Target="../slideLayouts/slideLayout7.xml"/><Relationship Id="rId17" Type="http://schemas.openxmlformats.org/officeDocument/2006/relationships/image" Target="../media/image9.png"/><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video" Target="../media/media3.mp4"/></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tags" Target="../tags/tag101.xml"/><Relationship Id="rId6" Type="http://schemas.openxmlformats.org/officeDocument/2006/relationships/image" Target="../media/image23.png"/><Relationship Id="rId5" Type="http://schemas.microsoft.com/office/2007/relationships/media" Target="../media/media5.mp4"/><Relationship Id="rId4" Type="http://schemas.openxmlformats.org/officeDocument/2006/relationships/video" Target="../media/media5.mp4"/><Relationship Id="rId3" Type="http://schemas.openxmlformats.org/officeDocument/2006/relationships/image" Target="../media/image22.png"/><Relationship Id="rId2" Type="http://schemas.microsoft.com/office/2007/relationships/media" Target="../media/media4.mp4"/><Relationship Id="rId10" Type="http://schemas.openxmlformats.org/officeDocument/2006/relationships/notesSlide" Target="../notesSlides/notesSlide11.xml"/><Relationship Id="rId1" Type="http://schemas.openxmlformats.org/officeDocument/2006/relationships/video" Target="../media/media4.mp4"/></Relationships>
</file>

<file path=ppt/slides/_rels/slide12.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image" Target="../media/image21.png"/><Relationship Id="rId21" Type="http://schemas.openxmlformats.org/officeDocument/2006/relationships/notesSlide" Target="../notesSlides/notesSlide12.xml"/><Relationship Id="rId20" Type="http://schemas.openxmlformats.org/officeDocument/2006/relationships/slideLayout" Target="../slideLayouts/slideLayout7.xml"/><Relationship Id="rId2" Type="http://schemas.microsoft.com/office/2007/relationships/media" Target="../media/media6.mp4"/><Relationship Id="rId19" Type="http://schemas.openxmlformats.org/officeDocument/2006/relationships/image" Target="../media/image9.png"/><Relationship Id="rId18" Type="http://schemas.openxmlformats.org/officeDocument/2006/relationships/image" Target="../media/image24.png"/><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tags" Target="../tags/tag112.xml"/><Relationship Id="rId13" Type="http://schemas.openxmlformats.org/officeDocument/2006/relationships/tags" Target="../tags/tag111.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video" Target="../media/media6.mp4"/></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117.xml"/><Relationship Id="rId1" Type="http://schemas.openxmlformats.org/officeDocument/2006/relationships/tags" Target="../tags/tag116.xml"/></Relationships>
</file>

<file path=ppt/slides/_rels/slide14.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17.png"/><Relationship Id="rId21" Type="http://schemas.openxmlformats.org/officeDocument/2006/relationships/notesSlide" Target="../notesSlides/notesSlide14.xml"/><Relationship Id="rId20" Type="http://schemas.openxmlformats.org/officeDocument/2006/relationships/slideLayout" Target="../slideLayouts/slideLayout7.xml"/><Relationship Id="rId2" Type="http://schemas.openxmlformats.org/officeDocument/2006/relationships/image" Target="../media/image26.png"/><Relationship Id="rId19" Type="http://schemas.openxmlformats.org/officeDocument/2006/relationships/image" Target="../media/image9.png"/><Relationship Id="rId18" Type="http://schemas.openxmlformats.org/officeDocument/2006/relationships/tags" Target="../tags/tag128.xml"/><Relationship Id="rId17" Type="http://schemas.openxmlformats.org/officeDocument/2006/relationships/tags" Target="../tags/tag127.xml"/><Relationship Id="rId16" Type="http://schemas.openxmlformats.org/officeDocument/2006/relationships/tags" Target="../tags/tag126.xml"/><Relationship Id="rId15" Type="http://schemas.openxmlformats.org/officeDocument/2006/relationships/tags" Target="../tags/tag125.xml"/><Relationship Id="rId14" Type="http://schemas.openxmlformats.org/officeDocument/2006/relationships/tags" Target="../tags/tag124.xml"/><Relationship Id="rId13" Type="http://schemas.openxmlformats.org/officeDocument/2006/relationships/image" Target="../media/image30.png"/><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image" Target="../media/image34.png"/><Relationship Id="rId7" Type="http://schemas.openxmlformats.org/officeDocument/2006/relationships/tags" Target="../tags/tag13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tags" Target="../tags/tag131.xml"/><Relationship Id="rId3" Type="http://schemas.openxmlformats.org/officeDocument/2006/relationships/tags" Target="../tags/tag130.xml"/><Relationship Id="rId24" Type="http://schemas.openxmlformats.org/officeDocument/2006/relationships/notesSlide" Target="../notesSlides/notesSlide15.xml"/><Relationship Id="rId23" Type="http://schemas.openxmlformats.org/officeDocument/2006/relationships/slideLayout" Target="../slideLayouts/slideLayout7.xml"/><Relationship Id="rId22" Type="http://schemas.openxmlformats.org/officeDocument/2006/relationships/image" Target="../media/image9.png"/><Relationship Id="rId21" Type="http://schemas.openxmlformats.org/officeDocument/2006/relationships/image" Target="../media/image46.png"/><Relationship Id="rId20" Type="http://schemas.openxmlformats.org/officeDocument/2006/relationships/image" Target="../media/image45.png"/><Relationship Id="rId2" Type="http://schemas.openxmlformats.org/officeDocument/2006/relationships/image" Target="../media/image31.png"/><Relationship Id="rId19" Type="http://schemas.openxmlformats.org/officeDocument/2006/relationships/image" Target="../media/image44.png"/><Relationship Id="rId18" Type="http://schemas.openxmlformats.org/officeDocument/2006/relationships/image" Target="../media/image43.png"/><Relationship Id="rId17" Type="http://schemas.openxmlformats.org/officeDocument/2006/relationships/image" Target="../media/image42.png"/><Relationship Id="rId16" Type="http://schemas.openxmlformats.org/officeDocument/2006/relationships/image" Target="../media/image41.png"/><Relationship Id="rId15" Type="http://schemas.openxmlformats.org/officeDocument/2006/relationships/image" Target="../media/image40.png"/><Relationship Id="rId14" Type="http://schemas.openxmlformats.org/officeDocument/2006/relationships/image" Target="../media/image39.png"/><Relationship Id="rId13" Type="http://schemas.openxmlformats.org/officeDocument/2006/relationships/image" Target="../media/image38.png"/><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tags" Target="../tags/tag129.xml"/></Relationships>
</file>

<file path=ppt/slides/_rels/slide16.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image" Target="../media/image48.png"/><Relationship Id="rId16" Type="http://schemas.openxmlformats.org/officeDocument/2006/relationships/notesSlide" Target="../notesSlides/notesSlide16.xml"/><Relationship Id="rId15" Type="http://schemas.openxmlformats.org/officeDocument/2006/relationships/slideLayout" Target="../slideLayouts/slideLayout7.xml"/><Relationship Id="rId14" Type="http://schemas.openxmlformats.org/officeDocument/2006/relationships/image" Target="../media/image9.png"/><Relationship Id="rId13" Type="http://schemas.openxmlformats.org/officeDocument/2006/relationships/image" Target="../media/image51.jpeg"/><Relationship Id="rId12" Type="http://schemas.openxmlformats.org/officeDocument/2006/relationships/image" Target="../media/image50.png"/><Relationship Id="rId11" Type="http://schemas.openxmlformats.org/officeDocument/2006/relationships/tags" Target="../tags/tag141.xml"/><Relationship Id="rId10" Type="http://schemas.openxmlformats.org/officeDocument/2006/relationships/image" Target="../media/image49.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4" Type="http://schemas.openxmlformats.org/officeDocument/2006/relationships/notesSlide" Target="../notesSlides/notesSlide17.xml"/><Relationship Id="rId23" Type="http://schemas.openxmlformats.org/officeDocument/2006/relationships/slideLayout" Target="../slideLayouts/slideLayout7.xml"/><Relationship Id="rId22" Type="http://schemas.openxmlformats.org/officeDocument/2006/relationships/image" Target="../media/image9.png"/><Relationship Id="rId21" Type="http://schemas.openxmlformats.org/officeDocument/2006/relationships/image" Target="../media/image60.png"/><Relationship Id="rId20" Type="http://schemas.openxmlformats.org/officeDocument/2006/relationships/image" Target="../media/image59.png"/><Relationship Id="rId2" Type="http://schemas.openxmlformats.org/officeDocument/2006/relationships/tags" Target="../tags/tag143.xml"/><Relationship Id="rId19" Type="http://schemas.openxmlformats.org/officeDocument/2006/relationships/image" Target="../media/image58.jpeg"/><Relationship Id="rId18" Type="http://schemas.openxmlformats.org/officeDocument/2006/relationships/image" Target="../media/image57.png"/><Relationship Id="rId17" Type="http://schemas.openxmlformats.org/officeDocument/2006/relationships/image" Target="../media/image56.png"/><Relationship Id="rId16" Type="http://schemas.openxmlformats.org/officeDocument/2006/relationships/image" Target="../media/image55.png"/><Relationship Id="rId15" Type="http://schemas.openxmlformats.org/officeDocument/2006/relationships/image" Target="../media/image54.png"/><Relationship Id="rId14" Type="http://schemas.openxmlformats.org/officeDocument/2006/relationships/image" Target="../media/image53.png"/><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tags" Target="../tags/tag142.xml"/></Relationships>
</file>

<file path=ppt/slides/_rels/slide18.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image" Target="../media/image63.png"/><Relationship Id="rId7" Type="http://schemas.openxmlformats.org/officeDocument/2006/relationships/tags" Target="../tags/tag157.xml"/><Relationship Id="rId6" Type="http://schemas.openxmlformats.org/officeDocument/2006/relationships/image" Target="../media/image62.png"/><Relationship Id="rId5" Type="http://schemas.openxmlformats.org/officeDocument/2006/relationships/tags" Target="../tags/tag156.xml"/><Relationship Id="rId4" Type="http://schemas.openxmlformats.org/officeDocument/2006/relationships/image" Target="../media/image61.png"/><Relationship Id="rId3" Type="http://schemas.openxmlformats.org/officeDocument/2006/relationships/tags" Target="../tags/tag155.xml"/><Relationship Id="rId2" Type="http://schemas.openxmlformats.org/officeDocument/2006/relationships/tags" Target="../tags/tag154.xml"/><Relationship Id="rId19" Type="http://schemas.openxmlformats.org/officeDocument/2006/relationships/notesSlide" Target="../notesSlides/notesSlide18.xml"/><Relationship Id="rId18" Type="http://schemas.openxmlformats.org/officeDocument/2006/relationships/slideLayout" Target="../slideLayouts/slideLayout7.xml"/><Relationship Id="rId17" Type="http://schemas.openxmlformats.org/officeDocument/2006/relationships/image" Target="../media/image9.png"/><Relationship Id="rId16" Type="http://schemas.openxmlformats.org/officeDocument/2006/relationships/image" Target="../media/image51.jpeg"/><Relationship Id="rId15" Type="http://schemas.openxmlformats.org/officeDocument/2006/relationships/tags" Target="../tags/tag161.xml"/><Relationship Id="rId14" Type="http://schemas.openxmlformats.org/officeDocument/2006/relationships/tags" Target="../tags/tag160.xml"/><Relationship Id="rId13" Type="http://schemas.openxmlformats.org/officeDocument/2006/relationships/image" Target="../media/image65.png"/><Relationship Id="rId12" Type="http://schemas.openxmlformats.org/officeDocument/2006/relationships/image" Target="../media/image64.png"/><Relationship Id="rId11" Type="http://schemas.openxmlformats.org/officeDocument/2006/relationships/tags" Target="../tags/tag159.xml"/><Relationship Id="rId10" Type="http://schemas.openxmlformats.org/officeDocument/2006/relationships/image" Target="../media/image59.png"/><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33.svg"/><Relationship Id="rId7" Type="http://schemas.openxmlformats.org/officeDocument/2006/relationships/image" Target="../media/image32.png"/><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tags" Target="../tags/tag163.xml"/><Relationship Id="rId12" Type="http://schemas.openxmlformats.org/officeDocument/2006/relationships/notesSlide" Target="../notesSlides/notesSlide19.xml"/><Relationship Id="rId11" Type="http://schemas.openxmlformats.org/officeDocument/2006/relationships/slideLayout" Target="../slideLayouts/slideLayout7.xml"/><Relationship Id="rId10" Type="http://schemas.openxmlformats.org/officeDocument/2006/relationships/image" Target="../media/image9.png"/><Relationship Id="rId1" Type="http://schemas.openxmlformats.org/officeDocument/2006/relationships/tags" Target="../tags/tag162.xml"/></Relationships>
</file>

<file path=ppt/slides/_rels/slide2.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6" Type="http://schemas.openxmlformats.org/officeDocument/2006/relationships/notesSlide" Target="../notesSlides/notesSlide2.xml"/><Relationship Id="rId35" Type="http://schemas.openxmlformats.org/officeDocument/2006/relationships/slideLayout" Target="../slideLayouts/slideLayout2.xml"/><Relationship Id="rId34" Type="http://schemas.openxmlformats.org/officeDocument/2006/relationships/tags" Target="../tags/tag55.xml"/><Relationship Id="rId33" Type="http://schemas.openxmlformats.org/officeDocument/2006/relationships/tags" Target="../tags/tag54.xml"/><Relationship Id="rId32" Type="http://schemas.openxmlformats.org/officeDocument/2006/relationships/tags" Target="../tags/tag53.xml"/><Relationship Id="rId31" Type="http://schemas.openxmlformats.org/officeDocument/2006/relationships/tags" Target="../tags/tag52.xml"/><Relationship Id="rId30" Type="http://schemas.openxmlformats.org/officeDocument/2006/relationships/tags" Target="../tags/tag51.xml"/><Relationship Id="rId3" Type="http://schemas.openxmlformats.org/officeDocument/2006/relationships/image" Target="../media/image8.png"/><Relationship Id="rId29" Type="http://schemas.openxmlformats.org/officeDocument/2006/relationships/tags" Target="../tags/tag50.xml"/><Relationship Id="rId28" Type="http://schemas.openxmlformats.org/officeDocument/2006/relationships/tags" Target="../tags/tag49.xml"/><Relationship Id="rId27" Type="http://schemas.openxmlformats.org/officeDocument/2006/relationships/tags" Target="../tags/tag48.xml"/><Relationship Id="rId26" Type="http://schemas.openxmlformats.org/officeDocument/2006/relationships/tags" Target="../tags/tag47.xml"/><Relationship Id="rId25" Type="http://schemas.openxmlformats.org/officeDocument/2006/relationships/tags" Target="../tags/tag46.xml"/><Relationship Id="rId24" Type="http://schemas.openxmlformats.org/officeDocument/2006/relationships/tags" Target="../tags/tag45.xml"/><Relationship Id="rId23" Type="http://schemas.openxmlformats.org/officeDocument/2006/relationships/tags" Target="../tags/tag44.xml"/><Relationship Id="rId22" Type="http://schemas.openxmlformats.org/officeDocument/2006/relationships/tags" Target="../tags/tag43.xml"/><Relationship Id="rId21" Type="http://schemas.openxmlformats.org/officeDocument/2006/relationships/tags" Target="../tags/tag42.xml"/><Relationship Id="rId20" Type="http://schemas.openxmlformats.org/officeDocument/2006/relationships/tags" Target="../tags/tag41.xml"/><Relationship Id="rId2" Type="http://schemas.openxmlformats.org/officeDocument/2006/relationships/image" Target="../media/image7.svg"/><Relationship Id="rId19" Type="http://schemas.openxmlformats.org/officeDocument/2006/relationships/tags" Target="../tags/tag40.xml"/><Relationship Id="rId18" Type="http://schemas.openxmlformats.org/officeDocument/2006/relationships/tags" Target="../tags/tag39.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image" Target="../media/image69.png"/><Relationship Id="rId13" Type="http://schemas.openxmlformats.org/officeDocument/2006/relationships/notesSlide" Target="../notesSlides/notesSlide20.xml"/><Relationship Id="rId12"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tags" Target="../tags/tag174.xml"/><Relationship Id="rId1" Type="http://schemas.openxmlformats.org/officeDocument/2006/relationships/tags" Target="../tags/tag166.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0.png"/><Relationship Id="rId4" Type="http://schemas.microsoft.com/office/2007/relationships/media" Target="../media/media7.mp4"/><Relationship Id="rId3" Type="http://schemas.openxmlformats.org/officeDocument/2006/relationships/video" Target="../media/media7.mp4"/><Relationship Id="rId2" Type="http://schemas.openxmlformats.org/officeDocument/2006/relationships/tags" Target="../tags/tag176.xml"/><Relationship Id="rId1" Type="http://schemas.openxmlformats.org/officeDocument/2006/relationships/tags" Target="../tags/tag17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178.xml"/><Relationship Id="rId1" Type="http://schemas.openxmlformats.org/officeDocument/2006/relationships/tags" Target="../tags/tag17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180.xml"/><Relationship Id="rId1" Type="http://schemas.openxmlformats.org/officeDocument/2006/relationships/tags" Target="../tags/tag179.xml"/></Relationships>
</file>

<file path=ppt/slides/_rels/slide25.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image" Target="../media/image73.png"/><Relationship Id="rId6" Type="http://schemas.microsoft.com/office/2007/relationships/media" Target="../media/media8.mp4"/><Relationship Id="rId5" Type="http://schemas.openxmlformats.org/officeDocument/2006/relationships/video" Target="../media/media8.mp4"/><Relationship Id="rId4" Type="http://schemas.openxmlformats.org/officeDocument/2006/relationships/tags" Target="../tags/tag182.xml"/><Relationship Id="rId3" Type="http://schemas.openxmlformats.org/officeDocument/2006/relationships/tags" Target="../tags/tag181.xml"/><Relationship Id="rId25" Type="http://schemas.openxmlformats.org/officeDocument/2006/relationships/notesSlide" Target="../notesSlides/notesSlide25.xml"/><Relationship Id="rId24" Type="http://schemas.openxmlformats.org/officeDocument/2006/relationships/slideLayout" Target="../slideLayouts/slideLayout7.xml"/><Relationship Id="rId23" Type="http://schemas.openxmlformats.org/officeDocument/2006/relationships/image" Target="../media/image9.png"/><Relationship Id="rId22" Type="http://schemas.openxmlformats.org/officeDocument/2006/relationships/image" Target="../media/image75.png"/><Relationship Id="rId21" Type="http://schemas.microsoft.com/office/2007/relationships/media" Target="../media/media11.mp4"/><Relationship Id="rId20" Type="http://schemas.openxmlformats.org/officeDocument/2006/relationships/video" Target="../media/media11.mp4"/><Relationship Id="rId2" Type="http://schemas.openxmlformats.org/officeDocument/2006/relationships/image" Target="../media/image72.png"/><Relationship Id="rId19" Type="http://schemas.openxmlformats.org/officeDocument/2006/relationships/tags" Target="../tags/tag189.xml"/><Relationship Id="rId18" Type="http://schemas.openxmlformats.org/officeDocument/2006/relationships/tags" Target="../tags/tag188.xml"/><Relationship Id="rId17" Type="http://schemas.microsoft.com/office/2007/relationships/media" Target="../media/media10.mp4"/><Relationship Id="rId16" Type="http://schemas.openxmlformats.org/officeDocument/2006/relationships/video" Target="../media/media10.mp4"/><Relationship Id="rId15" Type="http://schemas.openxmlformats.org/officeDocument/2006/relationships/tags" Target="../tags/tag187.xml"/><Relationship Id="rId14" Type="http://schemas.openxmlformats.org/officeDocument/2006/relationships/tags" Target="../tags/tag186.xml"/><Relationship Id="rId13" Type="http://schemas.openxmlformats.org/officeDocument/2006/relationships/image" Target="../media/image74.png"/><Relationship Id="rId12" Type="http://schemas.microsoft.com/office/2007/relationships/media" Target="../media/media9.mp4"/><Relationship Id="rId11" Type="http://schemas.openxmlformats.org/officeDocument/2006/relationships/video" Target="../media/media9.mp4"/><Relationship Id="rId10" Type="http://schemas.openxmlformats.org/officeDocument/2006/relationships/tags" Target="../tags/tag185.xml"/><Relationship Id="rId1" Type="http://schemas.openxmlformats.org/officeDocument/2006/relationships/image" Target="../media/image71.png"/></Relationships>
</file>

<file path=ppt/slides/_rels/slide26.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image" Target="../media/image79.png"/><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image" Target="../media/image78.png"/><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image" Target="../media/image77.png"/><Relationship Id="rId14" Type="http://schemas.openxmlformats.org/officeDocument/2006/relationships/notesSlide" Target="../notesSlides/notesSlide26.xml"/><Relationship Id="rId13" Type="http://schemas.openxmlformats.org/officeDocument/2006/relationships/slideLayout" Target="../slideLayouts/slideLayout7.xml"/><Relationship Id="rId12" Type="http://schemas.openxmlformats.org/officeDocument/2006/relationships/image" Target="../media/image9.png"/><Relationship Id="rId11" Type="http://schemas.openxmlformats.org/officeDocument/2006/relationships/image" Target="../media/image81.png"/><Relationship Id="rId10" Type="http://schemas.openxmlformats.org/officeDocument/2006/relationships/image" Target="../media/image80.png"/><Relationship Id="rId1" Type="http://schemas.openxmlformats.org/officeDocument/2006/relationships/image" Target="../media/image76.png"/></Relationships>
</file>

<file path=ppt/slides/_rels/slide27.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 Type="http://schemas.openxmlformats.org/officeDocument/2006/relationships/image" Target="../media/image83.png"/><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image" Target="../media/image82.png"/><Relationship Id="rId3" Type="http://schemas.openxmlformats.org/officeDocument/2006/relationships/tags" Target="../tags/tag197.xml"/><Relationship Id="rId2" Type="http://schemas.openxmlformats.org/officeDocument/2006/relationships/tags" Target="../tags/tag196.xml"/><Relationship Id="rId15" Type="http://schemas.openxmlformats.org/officeDocument/2006/relationships/notesSlide" Target="../notesSlides/notesSlide27.xml"/><Relationship Id="rId14" Type="http://schemas.openxmlformats.org/officeDocument/2006/relationships/slideLayout" Target="../slideLayouts/slideLayout6.xml"/><Relationship Id="rId13" Type="http://schemas.openxmlformats.org/officeDocument/2006/relationships/tags" Target="../tags/tag203.xml"/><Relationship Id="rId12" Type="http://schemas.openxmlformats.org/officeDocument/2006/relationships/image" Target="../media/image9.png"/><Relationship Id="rId11" Type="http://schemas.openxmlformats.org/officeDocument/2006/relationships/tags" Target="../tags/tag202.xml"/><Relationship Id="rId10" Type="http://schemas.openxmlformats.org/officeDocument/2006/relationships/image" Target="../media/image84.jpeg"/><Relationship Id="rId1" Type="http://schemas.openxmlformats.org/officeDocument/2006/relationships/tags" Target="../tags/tag195.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205.xml"/><Relationship Id="rId1" Type="http://schemas.openxmlformats.org/officeDocument/2006/relationships/tags" Target="../tags/tag204.xml"/></Relationships>
</file>

<file path=ppt/slides/_rels/slide29.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image" Target="../media/image33.svg"/><Relationship Id="rId7" Type="http://schemas.openxmlformats.org/officeDocument/2006/relationships/image" Target="../media/image32.png"/><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image" Target="../media/image86.png"/><Relationship Id="rId20" Type="http://schemas.openxmlformats.org/officeDocument/2006/relationships/notesSlide" Target="../notesSlides/notesSlide29.xml"/><Relationship Id="rId2" Type="http://schemas.openxmlformats.org/officeDocument/2006/relationships/tags" Target="../tags/tag206.xml"/><Relationship Id="rId19" Type="http://schemas.openxmlformats.org/officeDocument/2006/relationships/slideLayout" Target="../slideLayouts/slideLayout7.xml"/><Relationship Id="rId18" Type="http://schemas.openxmlformats.org/officeDocument/2006/relationships/image" Target="../media/image9.png"/><Relationship Id="rId17" Type="http://schemas.openxmlformats.org/officeDocument/2006/relationships/image" Target="../media/image90.png"/><Relationship Id="rId16" Type="http://schemas.openxmlformats.org/officeDocument/2006/relationships/image" Target="../media/image89.png"/><Relationship Id="rId15" Type="http://schemas.openxmlformats.org/officeDocument/2006/relationships/tags" Target="../tags/tag214.xml"/><Relationship Id="rId14" Type="http://schemas.openxmlformats.org/officeDocument/2006/relationships/image" Target="../media/image88.png"/><Relationship Id="rId13" Type="http://schemas.openxmlformats.org/officeDocument/2006/relationships/tags" Target="../tags/tag213.xml"/><Relationship Id="rId12" Type="http://schemas.openxmlformats.org/officeDocument/2006/relationships/image" Target="../media/image87.png"/><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image" Target="../media/image85.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57.xml"/><Relationship Id="rId1" Type="http://schemas.openxmlformats.org/officeDocument/2006/relationships/tags" Target="../tags/tag56.xml"/></Relationships>
</file>

<file path=ppt/slides/_rels/slide30.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image" Target="../media/image33.svg"/><Relationship Id="rId4" Type="http://schemas.openxmlformats.org/officeDocument/2006/relationships/image" Target="../media/image32.png"/><Relationship Id="rId3" Type="http://schemas.openxmlformats.org/officeDocument/2006/relationships/tags" Target="../tags/tag217.xml"/><Relationship Id="rId2" Type="http://schemas.openxmlformats.org/officeDocument/2006/relationships/tags" Target="../tags/tag216.xml"/><Relationship Id="rId14" Type="http://schemas.openxmlformats.org/officeDocument/2006/relationships/notesSlide" Target="../notesSlides/notesSlide30.xml"/><Relationship Id="rId13" Type="http://schemas.openxmlformats.org/officeDocument/2006/relationships/slideLayout" Target="../slideLayouts/slideLayout7.xml"/><Relationship Id="rId12" Type="http://schemas.openxmlformats.org/officeDocument/2006/relationships/image" Target="../media/image9.png"/><Relationship Id="rId11" Type="http://schemas.openxmlformats.org/officeDocument/2006/relationships/image" Target="../media/image92.png"/><Relationship Id="rId10" Type="http://schemas.openxmlformats.org/officeDocument/2006/relationships/image" Target="../media/image91.png"/><Relationship Id="rId1" Type="http://schemas.openxmlformats.org/officeDocument/2006/relationships/tags" Target="../tags/tag21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93.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0" Type="http://schemas.openxmlformats.org/officeDocument/2006/relationships/notesSlide" Target="../notesSlides/notesSlide5.xml"/><Relationship Id="rId1" Type="http://schemas.openxmlformats.org/officeDocument/2006/relationships/tags" Target="../tags/tag58.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66.xml"/><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0.png"/><Relationship Id="rId7" Type="http://schemas.openxmlformats.org/officeDocument/2006/relationships/image" Target="../media/image19.png"/><Relationship Id="rId6" Type="http://schemas.openxmlformats.org/officeDocument/2006/relationships/image" Target="../media/image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tags" Target="../tags/tag68.xml"/><Relationship Id="rId10" Type="http://schemas.openxmlformats.org/officeDocument/2006/relationships/notesSlide" Target="../notesSlides/notesSlide7.xml"/><Relationship Id="rId1" Type="http://schemas.openxmlformats.org/officeDocument/2006/relationships/tags" Target="../tags/tag6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21.png"/><Relationship Id="rId27" Type="http://schemas.openxmlformats.org/officeDocument/2006/relationships/notesSlide" Target="../notesSlides/notesSlide9.xml"/><Relationship Id="rId26" Type="http://schemas.openxmlformats.org/officeDocument/2006/relationships/slideLayout" Target="../slideLayouts/slideLayout7.xml"/><Relationship Id="rId25" Type="http://schemas.openxmlformats.org/officeDocument/2006/relationships/image" Target="../media/image9.png"/><Relationship Id="rId24" Type="http://schemas.openxmlformats.org/officeDocument/2006/relationships/tags" Target="../tags/tag87.xml"/><Relationship Id="rId23" Type="http://schemas.openxmlformats.org/officeDocument/2006/relationships/tags" Target="../tags/tag86.xml"/><Relationship Id="rId22" Type="http://schemas.openxmlformats.org/officeDocument/2006/relationships/tags" Target="../tags/tag85.xml"/><Relationship Id="rId21" Type="http://schemas.openxmlformats.org/officeDocument/2006/relationships/tags" Target="../tags/tag84.xml"/><Relationship Id="rId20" Type="http://schemas.openxmlformats.org/officeDocument/2006/relationships/tags" Target="../tags/tag83.xml"/><Relationship Id="rId2" Type="http://schemas.microsoft.com/office/2007/relationships/media" Target="../media/media1.mp4"/><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p:cNvSpPr>
            <a:spLocks noGrp="1"/>
          </p:cNvSpPr>
          <p:nvPr>
            <p:ph type="ctrTitle"/>
            <p:custDataLst>
              <p:tags r:id="rId1"/>
            </p:custDataLst>
          </p:nvPr>
        </p:nvSpPr>
        <p:spPr>
          <a:xfrm>
            <a:off x="297815" y="1307465"/>
            <a:ext cx="6431915" cy="2359660"/>
          </a:xfrm>
        </p:spPr>
        <p:txBody>
          <a:bodyPr>
            <a:normAutofit fontScale="90000"/>
          </a:bodyPr>
          <a:p>
            <a:r>
              <a:rPr lang="zh-CN" altLang="en-US"/>
              <a:t>“智算视界” ——</a:t>
            </a:r>
            <a:endParaRPr lang="zh-CN" altLang="en-US"/>
          </a:p>
          <a:p>
            <a:r>
              <a:rPr lang="zh-CN" altLang="en-US"/>
              <a:t>数学算式解法分步动态可视化演示系统</a:t>
            </a:r>
            <a:endParaRPr lang="zh-CN" altLang="en-US"/>
          </a:p>
        </p:txBody>
      </p:sp>
      <p:sp>
        <p:nvSpPr>
          <p:cNvPr id="6" name="署名"/>
          <p:cNvSpPr>
            <a:spLocks noGrp="1"/>
          </p:cNvSpPr>
          <p:nvPr>
            <p:ph type="body" sz="quarter" idx="17"/>
            <p:custDataLst>
              <p:tags r:id="rId2"/>
            </p:custDataLst>
          </p:nvPr>
        </p:nvSpPr>
        <p:spPr>
          <a:xfrm>
            <a:off x="355600" y="5868035"/>
            <a:ext cx="3842385" cy="638175"/>
          </a:xfrm>
        </p:spPr>
        <p:txBody>
          <a:bodyPr>
            <a:noAutofit/>
          </a:bodyPr>
          <a:p>
            <a:r>
              <a:rPr lang="en-US" altLang="zh-CN"/>
              <a:t>团队成员：俞天翼 吴依萱 黄茜群</a:t>
            </a:r>
            <a:endParaRPr lang="en-US" altLang="zh-CN"/>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ClassCreate">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125980" y="462280"/>
            <a:ext cx="8459470" cy="5132070"/>
          </a:xfrm>
          <a:prstGeom prst="rect">
            <a:avLst/>
          </a:prstGeom>
        </p:spPr>
      </p:pic>
      <p:sp>
        <p:nvSpPr>
          <p:cNvPr id="17" name="文本框 16"/>
          <p:cNvSpPr txBox="1"/>
          <p:nvPr/>
        </p:nvSpPr>
        <p:spPr>
          <a:xfrm>
            <a:off x="240458" y="822470"/>
            <a:ext cx="10836000" cy="429895"/>
          </a:xfrm>
          <a:prstGeom prst="rect">
            <a:avLst/>
          </a:prstGeom>
          <a:noFill/>
        </p:spPr>
        <p:txBody>
          <a:bodyPr wrap="square">
            <a:spAutoFit/>
          </a:bodyPr>
          <a:p>
            <a:pPr marL="323850" indent="-32385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算式到代码的</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灵活构建</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grpSp>
        <p:nvGrpSpPr>
          <p:cNvPr id="20" name="组合 19"/>
          <p:cNvGrpSpPr/>
          <p:nvPr/>
        </p:nvGrpSpPr>
        <p:grpSpPr>
          <a:xfrm>
            <a:off x="-267261" y="417894"/>
            <a:ext cx="547168" cy="547168"/>
            <a:chOff x="-288100" y="193150"/>
            <a:chExt cx="547168" cy="547168"/>
          </a:xfrm>
        </p:grpSpPr>
        <p:sp>
          <p:nvSpPr>
            <p:cNvPr id="21" name="直角三角形 20"/>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8" name="文本框 17"/>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19" name="文本框 18"/>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23" name="文本框 22"/>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5" name="圆角矩形 109"/>
          <p:cNvSpPr/>
          <p:nvPr>
            <p:custDataLst>
              <p:tags r:id="rId4"/>
            </p:custDataLst>
          </p:nvPr>
        </p:nvSpPr>
        <p:spPr>
          <a:xfrm>
            <a:off x="1074420" y="1427480"/>
            <a:ext cx="2904490" cy="3211195"/>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微软雅黑" panose="020B0503020204020204" charset="-122"/>
              <a:ea typeface="微软雅黑" panose="020B0503020204020204" charset="-122"/>
              <a:sym typeface="+mn-ea"/>
            </a:endParaRPr>
          </a:p>
        </p:txBody>
      </p:sp>
      <p:sp>
        <p:nvSpPr>
          <p:cNvPr id="96" name="矩形: 圆角 10"/>
          <p:cNvSpPr/>
          <p:nvPr>
            <p:custDataLst>
              <p:tags r:id="rId5"/>
            </p:custDataLst>
          </p:nvPr>
        </p:nvSpPr>
        <p:spPr>
          <a:xfrm>
            <a:off x="206926" y="2309591"/>
            <a:ext cx="652033" cy="1592217"/>
          </a:xfrm>
          <a:prstGeom prst="roundRect">
            <a:avLst/>
          </a:prstGeom>
          <a:solidFill>
            <a:srgbClr val="DCE4F4"/>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b="1" dirty="0">
                <a:solidFill>
                  <a:srgbClr val="FF0000"/>
                </a:solidFill>
                <a:latin typeface="楷体" panose="02010609060101010101" pitchFamily="49" charset="-122"/>
                <a:ea typeface="楷体" panose="02010609060101010101" pitchFamily="49" charset="-122"/>
              </a:rPr>
              <a:t>算式</a:t>
            </a:r>
            <a:endParaRPr lang="zh-CN" altLang="en-US" sz="2800" b="1" dirty="0">
              <a:solidFill>
                <a:srgbClr val="FF0000"/>
              </a:solidFill>
              <a:latin typeface="楷体" panose="02010609060101010101" pitchFamily="49" charset="-122"/>
              <a:ea typeface="楷体" panose="02010609060101010101" pitchFamily="49" charset="-122"/>
            </a:endParaRPr>
          </a:p>
        </p:txBody>
      </p:sp>
      <p:sp>
        <p:nvSpPr>
          <p:cNvPr id="175" name="箭头: 上 174"/>
          <p:cNvSpPr/>
          <p:nvPr>
            <p:custDataLst>
              <p:tags r:id="rId6"/>
            </p:custDataLst>
          </p:nvPr>
        </p:nvSpPr>
        <p:spPr>
          <a:xfrm rot="5400000">
            <a:off x="855885" y="3000150"/>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五边形 16"/>
          <p:cNvSpPr/>
          <p:nvPr>
            <p:custDataLst>
              <p:tags r:id="rId7"/>
            </p:custDataLst>
          </p:nvPr>
        </p:nvSpPr>
        <p:spPr>
          <a:xfrm>
            <a:off x="1191895" y="1548130"/>
            <a:ext cx="2661285" cy="36830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4" name="文本框 3"/>
          <p:cNvSpPr txBox="1"/>
          <p:nvPr>
            <p:custDataLst>
              <p:tags r:id="rId8"/>
            </p:custDataLst>
          </p:nvPr>
        </p:nvSpPr>
        <p:spPr>
          <a:xfrm>
            <a:off x="1546860" y="1565275"/>
            <a:ext cx="1919605" cy="337185"/>
          </a:xfrm>
          <a:prstGeom prst="rect">
            <a:avLst/>
          </a:prstGeom>
          <a:noFill/>
        </p:spPr>
        <p:txBody>
          <a:bodyPr wrap="square">
            <a:spAutoFit/>
          </a:bodyPr>
          <a:p>
            <a:pPr indent="0" algn="ctr"/>
            <a:r>
              <a:rPr lang="zh-CN" altLang="en-US" sz="1600" b="1" dirty="0">
                <a:solidFill>
                  <a:schemeClr val="accent1">
                    <a:lumMod val="50000"/>
                  </a:schemeClr>
                </a:solidFill>
                <a:latin typeface="+mn-ea"/>
              </a:rPr>
              <a:t>代码</a:t>
            </a:r>
            <a:r>
              <a:rPr lang="zh-CN" altLang="en-US" sz="1600" b="1" dirty="0">
                <a:solidFill>
                  <a:schemeClr val="accent1">
                    <a:lumMod val="50000"/>
                  </a:schemeClr>
                </a:solidFill>
                <a:latin typeface="+mn-ea"/>
              </a:rPr>
              <a:t>数据</a:t>
            </a:r>
            <a:endParaRPr lang="zh-CN" altLang="en-US" sz="1600" b="1" dirty="0">
              <a:solidFill>
                <a:schemeClr val="accent1">
                  <a:lumMod val="50000"/>
                </a:schemeClr>
              </a:solidFill>
              <a:latin typeface="+mn-ea"/>
            </a:endParaRPr>
          </a:p>
        </p:txBody>
      </p:sp>
      <p:sp>
        <p:nvSpPr>
          <p:cNvPr id="6" name="五边形 16"/>
          <p:cNvSpPr/>
          <p:nvPr>
            <p:custDataLst>
              <p:tags r:id="rId9"/>
            </p:custDataLst>
          </p:nvPr>
        </p:nvSpPr>
        <p:spPr>
          <a:xfrm>
            <a:off x="1191895" y="2854325"/>
            <a:ext cx="2661285" cy="36830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24" name="文本框 23"/>
          <p:cNvSpPr txBox="1"/>
          <p:nvPr>
            <p:custDataLst>
              <p:tags r:id="rId10"/>
            </p:custDataLst>
          </p:nvPr>
        </p:nvSpPr>
        <p:spPr>
          <a:xfrm>
            <a:off x="1599565" y="2865120"/>
            <a:ext cx="1866900" cy="337185"/>
          </a:xfrm>
          <a:prstGeom prst="rect">
            <a:avLst/>
          </a:prstGeom>
          <a:noFill/>
        </p:spPr>
        <p:txBody>
          <a:bodyPr wrap="square">
            <a:spAutoFit/>
          </a:bodyPr>
          <a:p>
            <a:pPr indent="0" algn="ctr"/>
            <a:r>
              <a:rPr lang="zh-CN" sz="1600" b="1" dirty="0">
                <a:solidFill>
                  <a:schemeClr val="accent1">
                    <a:lumMod val="50000"/>
                  </a:schemeClr>
                </a:solidFill>
                <a:latin typeface="+mn-ea"/>
              </a:rPr>
              <a:t>基本</a:t>
            </a:r>
            <a:r>
              <a:rPr lang="zh-CN" sz="1600" b="1" dirty="0">
                <a:solidFill>
                  <a:schemeClr val="accent1">
                    <a:lumMod val="50000"/>
                  </a:schemeClr>
                </a:solidFill>
                <a:latin typeface="+mn-ea"/>
              </a:rPr>
              <a:t>类对象</a:t>
            </a:r>
            <a:endParaRPr lang="zh-CN" sz="1600" b="1" dirty="0">
              <a:solidFill>
                <a:schemeClr val="accent1">
                  <a:lumMod val="50000"/>
                </a:schemeClr>
              </a:solidFill>
              <a:latin typeface="+mn-ea"/>
            </a:endParaRPr>
          </a:p>
        </p:txBody>
      </p:sp>
      <p:sp>
        <p:nvSpPr>
          <p:cNvPr id="25" name="五边形 16"/>
          <p:cNvSpPr/>
          <p:nvPr>
            <p:custDataLst>
              <p:tags r:id="rId11"/>
            </p:custDataLst>
          </p:nvPr>
        </p:nvSpPr>
        <p:spPr>
          <a:xfrm>
            <a:off x="1191895" y="4163695"/>
            <a:ext cx="2661285" cy="36830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26" name="文本框 25"/>
          <p:cNvSpPr txBox="1"/>
          <p:nvPr>
            <p:custDataLst>
              <p:tags r:id="rId12"/>
            </p:custDataLst>
          </p:nvPr>
        </p:nvSpPr>
        <p:spPr>
          <a:xfrm>
            <a:off x="1336675" y="4174490"/>
            <a:ext cx="2330450" cy="337185"/>
          </a:xfrm>
          <a:prstGeom prst="rect">
            <a:avLst/>
          </a:prstGeom>
          <a:noFill/>
        </p:spPr>
        <p:txBody>
          <a:bodyPr wrap="square">
            <a:spAutoFit/>
          </a:bodyPr>
          <a:p>
            <a:pPr indent="0" algn="ctr"/>
            <a:r>
              <a:rPr lang="zh-CN" sz="1600" b="1" dirty="0">
                <a:solidFill>
                  <a:schemeClr val="accent1">
                    <a:lumMod val="50000"/>
                  </a:schemeClr>
                </a:solidFill>
                <a:latin typeface="+mn-ea"/>
              </a:rPr>
              <a:t>实现</a:t>
            </a:r>
            <a:r>
              <a:rPr lang="zh-CN" sz="1600" b="1" dirty="0">
                <a:solidFill>
                  <a:schemeClr val="accent1">
                    <a:lumMod val="50000"/>
                  </a:schemeClr>
                </a:solidFill>
                <a:latin typeface="+mn-ea"/>
              </a:rPr>
              <a:t>功能</a:t>
            </a:r>
            <a:endParaRPr lang="zh-CN" sz="1600" b="1" dirty="0">
              <a:solidFill>
                <a:schemeClr val="accent1">
                  <a:lumMod val="50000"/>
                </a:schemeClr>
              </a:solidFill>
              <a:latin typeface="+mn-ea"/>
            </a:endParaRPr>
          </a:p>
        </p:txBody>
      </p:sp>
      <p:sp>
        <p:nvSpPr>
          <p:cNvPr id="50" name="下箭头 49"/>
          <p:cNvSpPr/>
          <p:nvPr/>
        </p:nvSpPr>
        <p:spPr>
          <a:xfrm>
            <a:off x="2376805" y="2205990"/>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1" name="下箭头 50"/>
          <p:cNvSpPr/>
          <p:nvPr/>
        </p:nvSpPr>
        <p:spPr>
          <a:xfrm>
            <a:off x="2376805" y="3502025"/>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矩形 123"/>
          <p:cNvSpPr/>
          <p:nvPr>
            <p:custDataLst>
              <p:tags r:id="rId13"/>
            </p:custDataLst>
          </p:nvPr>
        </p:nvSpPr>
        <p:spPr>
          <a:xfrm>
            <a:off x="595516" y="5493268"/>
            <a:ext cx="10836000" cy="482600"/>
          </a:xfrm>
          <a:prstGeom prst="rect">
            <a:avLst/>
          </a:prstGeom>
          <a:solidFill>
            <a:schemeClr val="accent5">
              <a:lumMod val="75000"/>
            </a:schemeClr>
          </a:solidFill>
          <a:ln w="19050">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charset="-122"/>
                <a:ea typeface="微软雅黑" panose="020B0503020204020204" charset="-122"/>
              </a:rPr>
              <a:t>算式的输入的数字是</a:t>
            </a:r>
            <a:r>
              <a:rPr lang="zh-CN" altLang="en-US" sz="2000" b="1" dirty="0">
                <a:solidFill>
                  <a:schemeClr val="bg1"/>
                </a:solidFill>
                <a:latin typeface="微软雅黑" panose="020B0503020204020204" charset="-122"/>
                <a:ea typeface="微软雅黑" panose="020B0503020204020204" charset="-122"/>
              </a:rPr>
              <a:t>可以变化且都能进行对应</a:t>
            </a:r>
            <a:r>
              <a:rPr lang="zh-CN" altLang="en-US" sz="2000" b="1" dirty="0">
                <a:solidFill>
                  <a:schemeClr val="bg1"/>
                </a:solidFill>
                <a:latin typeface="微软雅黑" panose="020B0503020204020204" charset="-122"/>
                <a:ea typeface="微软雅黑" panose="020B0503020204020204" charset="-122"/>
                <a:sym typeface="+mn-ea"/>
              </a:rPr>
              <a:t>功能的可视化</a:t>
            </a:r>
            <a:r>
              <a:rPr lang="zh-CN" altLang="en-US" sz="2000" b="1" dirty="0">
                <a:solidFill>
                  <a:schemeClr val="bg1"/>
                </a:solidFill>
                <a:latin typeface="微软雅黑" panose="020B0503020204020204" charset="-122"/>
                <a:ea typeface="微软雅黑" panose="020B0503020204020204" charset="-122"/>
              </a:rPr>
              <a:t>实现</a:t>
            </a:r>
            <a:endParaRPr lang="zh-CN" altLang="en-US" sz="2000" b="1" dirty="0">
              <a:solidFill>
                <a:schemeClr val="bg1"/>
              </a:solidFill>
              <a:latin typeface="微软雅黑" panose="020B0503020204020204" charset="-122"/>
              <a:ea typeface="微软雅黑" panose="020B0503020204020204" charset="-122"/>
            </a:endParaRPr>
          </a:p>
        </p:txBody>
      </p:sp>
      <p:sp>
        <p:nvSpPr>
          <p:cNvPr id="53" name="五边形 16"/>
          <p:cNvSpPr/>
          <p:nvPr>
            <p:custDataLst>
              <p:tags r:id="rId14"/>
            </p:custDataLst>
          </p:nvPr>
        </p:nvSpPr>
        <p:spPr>
          <a:xfrm>
            <a:off x="9120505" y="1465580"/>
            <a:ext cx="2118995" cy="568325"/>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54" name="文本框 53"/>
          <p:cNvSpPr txBox="1"/>
          <p:nvPr/>
        </p:nvSpPr>
        <p:spPr>
          <a:xfrm>
            <a:off x="9159875" y="1579245"/>
            <a:ext cx="2079625" cy="337185"/>
          </a:xfrm>
          <a:prstGeom prst="rect">
            <a:avLst/>
          </a:prstGeom>
          <a:noFill/>
          <a:ln w="9525">
            <a:noFill/>
          </a:ln>
        </p:spPr>
        <p:txBody>
          <a:bodyPr wrap="square">
            <a:spAutoFit/>
          </a:bodyPr>
          <a:p>
            <a:pPr algn="ctr">
              <a:buClrTx/>
              <a:buSzTx/>
              <a:buFontTx/>
            </a:pPr>
            <a:r>
              <a:rPr lang="zh-CN" altLang="en-US" sz="1600" dirty="0">
                <a:solidFill>
                  <a:schemeClr val="accent1">
                    <a:lumMod val="50000"/>
                  </a:schemeClr>
                </a:solidFill>
                <a:latin typeface="+mn-ea"/>
              </a:rPr>
              <a:t>更改算式的不同数</a:t>
            </a:r>
            <a:r>
              <a:rPr lang="zh-CN" altLang="en-US" sz="1600" dirty="0">
                <a:solidFill>
                  <a:schemeClr val="accent1">
                    <a:lumMod val="50000"/>
                  </a:schemeClr>
                </a:solidFill>
                <a:latin typeface="+mn-ea"/>
              </a:rPr>
              <a:t>字</a:t>
            </a:r>
            <a:endParaRPr lang="zh-CN" altLang="en-US" sz="1600" dirty="0">
              <a:solidFill>
                <a:schemeClr val="accent1">
                  <a:lumMod val="50000"/>
                </a:schemeClr>
              </a:solidFill>
              <a:latin typeface="+mn-ea"/>
            </a:endParaRPr>
          </a:p>
        </p:txBody>
      </p:sp>
      <p:sp>
        <p:nvSpPr>
          <p:cNvPr id="55" name="五边形 16"/>
          <p:cNvSpPr/>
          <p:nvPr>
            <p:custDataLst>
              <p:tags r:id="rId15"/>
            </p:custDataLst>
          </p:nvPr>
        </p:nvSpPr>
        <p:spPr>
          <a:xfrm>
            <a:off x="9120505" y="2546985"/>
            <a:ext cx="2118995" cy="568325"/>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56" name="文本框 55"/>
          <p:cNvSpPr txBox="1"/>
          <p:nvPr/>
        </p:nvSpPr>
        <p:spPr>
          <a:xfrm>
            <a:off x="9159875" y="2531745"/>
            <a:ext cx="2079625" cy="583565"/>
          </a:xfrm>
          <a:prstGeom prst="rect">
            <a:avLst/>
          </a:prstGeom>
          <a:noFill/>
          <a:ln w="9525">
            <a:noFill/>
          </a:ln>
        </p:spPr>
        <p:txBody>
          <a:bodyPr wrap="square">
            <a:spAutoFit/>
          </a:bodyPr>
          <a:p>
            <a:pPr algn="ctr">
              <a:buClrTx/>
              <a:buSzTx/>
              <a:buFontTx/>
            </a:pPr>
            <a:r>
              <a:rPr lang="zh-CN" altLang="en-US" sz="1600" dirty="0">
                <a:solidFill>
                  <a:schemeClr val="accent1">
                    <a:lumMod val="50000"/>
                  </a:schemeClr>
                </a:solidFill>
                <a:latin typeface="+mn-ea"/>
              </a:rPr>
              <a:t>将一个特定功能</a:t>
            </a:r>
            <a:endParaRPr lang="zh-CN" altLang="en-US" sz="1600" dirty="0">
              <a:solidFill>
                <a:schemeClr val="accent1">
                  <a:lumMod val="50000"/>
                </a:schemeClr>
              </a:solidFill>
              <a:latin typeface="+mn-ea"/>
            </a:endParaRPr>
          </a:p>
          <a:p>
            <a:pPr algn="ctr">
              <a:buClrTx/>
              <a:buSzTx/>
              <a:buFontTx/>
            </a:pPr>
            <a:r>
              <a:rPr lang="zh-CN" altLang="en-US" sz="1600" dirty="0">
                <a:solidFill>
                  <a:schemeClr val="accent1">
                    <a:lumMod val="50000"/>
                  </a:schemeClr>
                </a:solidFill>
                <a:latin typeface="+mn-ea"/>
              </a:rPr>
              <a:t>封装成</a:t>
            </a:r>
            <a:r>
              <a:rPr lang="zh-CN" altLang="en-US" sz="1600" dirty="0">
                <a:solidFill>
                  <a:schemeClr val="accent1">
                    <a:lumMod val="50000"/>
                  </a:schemeClr>
                </a:solidFill>
                <a:latin typeface="+mn-ea"/>
              </a:rPr>
              <a:t>类对象</a:t>
            </a:r>
            <a:endParaRPr lang="zh-CN" altLang="en-US" sz="1600" dirty="0">
              <a:solidFill>
                <a:schemeClr val="accent1">
                  <a:lumMod val="50000"/>
                </a:schemeClr>
              </a:solidFill>
              <a:latin typeface="+mn-ea"/>
            </a:endParaRPr>
          </a:p>
        </p:txBody>
      </p:sp>
      <p:sp>
        <p:nvSpPr>
          <p:cNvPr id="57" name="五边形 16"/>
          <p:cNvSpPr/>
          <p:nvPr>
            <p:custDataLst>
              <p:tags r:id="rId16"/>
            </p:custDataLst>
          </p:nvPr>
        </p:nvSpPr>
        <p:spPr>
          <a:xfrm>
            <a:off x="9081135" y="3959860"/>
            <a:ext cx="2118995" cy="568325"/>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58" name="文本框 57"/>
          <p:cNvSpPr txBox="1"/>
          <p:nvPr/>
        </p:nvSpPr>
        <p:spPr>
          <a:xfrm>
            <a:off x="9159875" y="3945255"/>
            <a:ext cx="2079625" cy="583565"/>
          </a:xfrm>
          <a:prstGeom prst="rect">
            <a:avLst/>
          </a:prstGeom>
          <a:noFill/>
          <a:ln w="9525">
            <a:noFill/>
          </a:ln>
        </p:spPr>
        <p:txBody>
          <a:bodyPr wrap="square">
            <a:spAutoFit/>
          </a:bodyPr>
          <a:p>
            <a:pPr algn="ctr">
              <a:buClrTx/>
              <a:buSzTx/>
              <a:buFontTx/>
            </a:pPr>
            <a:r>
              <a:rPr lang="zh-CN" altLang="en-US" sz="1600" dirty="0">
                <a:solidFill>
                  <a:schemeClr val="accent1">
                    <a:lumMod val="50000"/>
                  </a:schemeClr>
                </a:solidFill>
                <a:latin typeface="+mn-ea"/>
              </a:rPr>
              <a:t>对同一计算方法的算式都能实现特定</a:t>
            </a:r>
            <a:r>
              <a:rPr lang="zh-CN" altLang="en-US" sz="1600" dirty="0">
                <a:solidFill>
                  <a:schemeClr val="accent1">
                    <a:lumMod val="50000"/>
                  </a:schemeClr>
                </a:solidFill>
                <a:latin typeface="+mn-ea"/>
              </a:rPr>
              <a:t>功能</a:t>
            </a:r>
            <a:endParaRPr lang="zh-CN" altLang="en-US" sz="1600" dirty="0">
              <a:solidFill>
                <a:schemeClr val="accent1">
                  <a:lumMod val="50000"/>
                </a:schemeClr>
              </a:solidFill>
              <a:latin typeface="+mn-ea"/>
            </a:endParaRPr>
          </a:p>
        </p:txBody>
      </p:sp>
      <p:sp>
        <p:nvSpPr>
          <p:cNvPr id="2" name="三角形 108"/>
          <p:cNvSpPr/>
          <p:nvPr/>
        </p:nvSpPr>
        <p:spPr>
          <a:xfrm>
            <a:off x="25067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9" name="图片 8" descr="1181747329179_.pic"/>
          <p:cNvPicPr>
            <a:picLocks noChangeAspect="1"/>
          </p:cNvPicPr>
          <p:nvPr/>
        </p:nvPicPr>
        <p:blipFill>
          <a:blip r:embed="rId17"/>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12000"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showWhenStopped="1">
                <p:cTn id="7" repeatCount="indefinite" fill="hold" display="1">
                  <p:stCondLst>
                    <p:cond delay="indefinite"/>
                  </p:stCondLst>
                </p:cTn>
                <p:tgtEl>
                  <p:spTgt spid="3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Bb_an">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711825" y="3615690"/>
            <a:ext cx="6480000" cy="3645000"/>
          </a:xfrm>
          <a:prstGeom prst="rect">
            <a:avLst/>
          </a:prstGeom>
        </p:spPr>
      </p:pic>
      <p:sp>
        <p:nvSpPr>
          <p:cNvPr id="17" name="文本框 16"/>
          <p:cNvSpPr txBox="1"/>
          <p:nvPr/>
        </p:nvSpPr>
        <p:spPr>
          <a:xfrm>
            <a:off x="240458" y="822470"/>
            <a:ext cx="10836000" cy="429895"/>
          </a:xfrm>
          <a:prstGeom prst="rect">
            <a:avLst/>
          </a:prstGeom>
          <a:noFill/>
        </p:spPr>
        <p:txBody>
          <a:bodyPr wrap="square">
            <a:spAutoFit/>
          </a:bodyPr>
          <a:p>
            <a:pPr marL="323850" indent="-32385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代码过程数据</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实时驱动画面</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sp>
        <p:nvSpPr>
          <p:cNvPr id="7" name="五边形 6"/>
          <p:cNvSpPr/>
          <p:nvPr/>
        </p:nvSpPr>
        <p:spPr>
          <a:xfrm>
            <a:off x="978948" y="1485438"/>
            <a:ext cx="1880840" cy="425676"/>
          </a:xfrm>
          <a:prstGeom prst="homePlat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2000" b="1" kern="100" dirty="0">
                <a:latin typeface="微软雅黑" panose="020B0503020204020204" charset="-122"/>
                <a:ea typeface="微软雅黑" panose="020B0503020204020204" charset="-122"/>
                <a:cs typeface="Times New Roman" panose="02020503050405090304" pitchFamily="18" charset="0"/>
              </a:rPr>
              <a:t>数据流</a:t>
            </a:r>
            <a:r>
              <a:rPr lang="zh-CN" altLang="zh-CN" sz="2000" b="1" dirty="0">
                <a:effectLst/>
                <a:latin typeface="微软雅黑" panose="020B0503020204020204" charset="-122"/>
                <a:ea typeface="微软雅黑" panose="020B0503020204020204" charset="-122"/>
              </a:rPr>
              <a:t> </a:t>
            </a:r>
            <a:endParaRPr kumimoji="1" lang="zh-CN" altLang="en-US" sz="2000" b="1" dirty="0">
              <a:latin typeface="微软雅黑" panose="020B0503020204020204" charset="-122"/>
              <a:ea typeface="微软雅黑" panose="020B0503020204020204" charset="-122"/>
            </a:endParaRPr>
          </a:p>
        </p:txBody>
      </p:sp>
      <p:sp>
        <p:nvSpPr>
          <p:cNvPr id="24" name="文本框 23"/>
          <p:cNvSpPr txBox="1"/>
          <p:nvPr/>
        </p:nvSpPr>
        <p:spPr>
          <a:xfrm>
            <a:off x="567055" y="1917700"/>
            <a:ext cx="4081145" cy="506730"/>
          </a:xfrm>
          <a:prstGeom prst="rect">
            <a:avLst/>
          </a:prstGeom>
          <a:noFill/>
        </p:spPr>
        <p:txBody>
          <a:bodyPr wrap="square" rtlCol="0">
            <a:spAutoFit/>
          </a:bodyPr>
          <a:p>
            <a:pPr>
              <a:lnSpc>
                <a:spcPct val="150000"/>
              </a:lnSpc>
            </a:pPr>
            <a:r>
              <a:rPr kumimoji="1" lang="zh-CN" altLang="en-US" b="1" dirty="0">
                <a:solidFill>
                  <a:srgbClr val="FFC000"/>
                </a:solidFill>
                <a:latin typeface="微软雅黑" panose="020B0503020204020204" charset="-122"/>
                <a:ea typeface="微软雅黑" panose="020B0503020204020204" charset="-122"/>
              </a:rPr>
              <a:t>输入数据  </a:t>
            </a:r>
            <a:r>
              <a:rPr kumimoji="1" lang="en-US" altLang="zh-CN" b="1" dirty="0">
                <a:solidFill>
                  <a:srgbClr val="FFC000"/>
                </a:solidFill>
                <a:latin typeface="微软雅黑" panose="020B0503020204020204" charset="-122"/>
                <a:ea typeface="微软雅黑" panose="020B0503020204020204" charset="-122"/>
              </a:rPr>
              <a:t>   </a:t>
            </a:r>
            <a:r>
              <a:rPr kumimoji="1" lang="zh-CN" altLang="en-US" b="1" dirty="0">
                <a:solidFill>
                  <a:srgbClr val="FFC000"/>
                </a:solidFill>
                <a:latin typeface="微软雅黑" panose="020B0503020204020204" charset="-122"/>
                <a:ea typeface="微软雅黑" panose="020B0503020204020204" charset="-122"/>
              </a:rPr>
              <a:t> </a:t>
            </a:r>
            <a:r>
              <a:rPr kumimoji="1" lang="en-US" altLang="zh-CN" b="1" dirty="0">
                <a:solidFill>
                  <a:srgbClr val="FFC000"/>
                </a:solidFill>
                <a:latin typeface="微软雅黑" panose="020B0503020204020204" charset="-122"/>
                <a:ea typeface="微软雅黑" panose="020B0503020204020204" charset="-122"/>
              </a:rPr>
              <a:t>    </a:t>
            </a:r>
            <a:r>
              <a:rPr lang="zh-CN" altLang="en-US" b="1" dirty="0">
                <a:solidFill>
                  <a:srgbClr val="000000"/>
                </a:solidFill>
                <a:effectLst/>
                <a:latin typeface="Times New Roman" panose="02020503050405090304" pitchFamily="18" charset="0"/>
                <a:ea typeface="楷体" panose="02010609060101010101" pitchFamily="49" charset="-122"/>
              </a:rPr>
              <a:t>原始的题目数据</a:t>
            </a:r>
            <a:r>
              <a:rPr lang="zh-CN" altLang="zh-CN" b="1" dirty="0">
                <a:effectLst/>
                <a:latin typeface="Times New Roman" panose="02020503050405090304" pitchFamily="18" charset="0"/>
                <a:ea typeface="楷体" panose="02010609060101010101" pitchFamily="49" charset="-122"/>
              </a:rPr>
              <a:t> </a:t>
            </a:r>
            <a:endParaRPr kumimoji="1" lang="zh-CN" altLang="en-US" b="1" dirty="0">
              <a:solidFill>
                <a:srgbClr val="FFC000"/>
              </a:solidFill>
              <a:latin typeface="Times New Roman" panose="02020503050405090304" pitchFamily="18" charset="0"/>
              <a:ea typeface="楷体" panose="02010609060101010101" pitchFamily="49" charset="-122"/>
            </a:endParaRPr>
          </a:p>
        </p:txBody>
      </p:sp>
      <p:sp>
        <p:nvSpPr>
          <p:cNvPr id="25" name="下箭头 24"/>
          <p:cNvSpPr/>
          <p:nvPr/>
        </p:nvSpPr>
        <p:spPr>
          <a:xfrm>
            <a:off x="1919368" y="2422789"/>
            <a:ext cx="189025" cy="45589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6" name="文本框 25"/>
          <p:cNvSpPr txBox="1"/>
          <p:nvPr/>
        </p:nvSpPr>
        <p:spPr>
          <a:xfrm>
            <a:off x="567055" y="2771775"/>
            <a:ext cx="4239895" cy="506730"/>
          </a:xfrm>
          <a:prstGeom prst="rect">
            <a:avLst/>
          </a:prstGeom>
          <a:noFill/>
        </p:spPr>
        <p:txBody>
          <a:bodyPr wrap="square" rtlCol="0">
            <a:spAutoFit/>
          </a:bodyPr>
          <a:p>
            <a:pPr>
              <a:lnSpc>
                <a:spcPct val="150000"/>
              </a:lnSpc>
            </a:pPr>
            <a:r>
              <a:rPr kumimoji="1" lang="zh-CN" altLang="en-US" b="1" dirty="0">
                <a:solidFill>
                  <a:srgbClr val="92D050"/>
                </a:solidFill>
                <a:latin typeface="微软雅黑" panose="020B0503020204020204" charset="-122"/>
                <a:ea typeface="微软雅黑" panose="020B0503020204020204" charset="-122"/>
              </a:rPr>
              <a:t>代码计算  </a:t>
            </a:r>
            <a:r>
              <a:rPr kumimoji="1" lang="en-US" altLang="zh-CN" b="1" dirty="0">
                <a:solidFill>
                  <a:srgbClr val="92D050"/>
                </a:solidFill>
                <a:latin typeface="微软雅黑" panose="020B0503020204020204" charset="-122"/>
                <a:ea typeface="微软雅黑" panose="020B0503020204020204" charset="-122"/>
              </a:rPr>
              <a:t>       </a:t>
            </a:r>
            <a:r>
              <a:rPr kumimoji="1" lang="zh-CN" altLang="en-US" b="1" dirty="0">
                <a:solidFill>
                  <a:srgbClr val="92D050"/>
                </a:solidFill>
                <a:latin typeface="微软雅黑" panose="020B0503020204020204" charset="-122"/>
                <a:ea typeface="微软雅黑" panose="020B0503020204020204" charset="-122"/>
              </a:rPr>
              <a:t> </a:t>
            </a:r>
            <a:r>
              <a:rPr lang="zh-CN" altLang="en-US" sz="1800" b="1" dirty="0">
                <a:solidFill>
                  <a:srgbClr val="000000"/>
                </a:solidFill>
                <a:effectLst/>
                <a:latin typeface="Times New Roman" panose="02020503050405090304" pitchFamily="18" charset="0"/>
                <a:ea typeface="楷体" panose="02010609060101010101" pitchFamily="49" charset="-122"/>
              </a:rPr>
              <a:t>由算法对数据进行</a:t>
            </a:r>
            <a:r>
              <a:rPr lang="zh-CN" altLang="en-US" sz="1800" b="1" dirty="0">
                <a:solidFill>
                  <a:srgbClr val="000000"/>
                </a:solidFill>
                <a:effectLst/>
                <a:latin typeface="Times New Roman" panose="02020503050405090304" pitchFamily="18" charset="0"/>
                <a:ea typeface="楷体" panose="02010609060101010101" pitchFamily="49" charset="-122"/>
              </a:rPr>
              <a:t>计算</a:t>
            </a:r>
            <a:endParaRPr lang="zh-CN" altLang="en-US" sz="1800" b="1" dirty="0">
              <a:solidFill>
                <a:srgbClr val="000000"/>
              </a:solidFill>
              <a:effectLst/>
              <a:latin typeface="Times New Roman" panose="02020503050405090304" pitchFamily="18" charset="0"/>
              <a:ea typeface="楷体" panose="02010609060101010101" pitchFamily="49" charset="-122"/>
            </a:endParaRPr>
          </a:p>
        </p:txBody>
      </p:sp>
      <p:sp>
        <p:nvSpPr>
          <p:cNvPr id="27" name="文本框 26"/>
          <p:cNvSpPr txBox="1"/>
          <p:nvPr/>
        </p:nvSpPr>
        <p:spPr>
          <a:xfrm>
            <a:off x="567055" y="3625850"/>
            <a:ext cx="4171950" cy="506730"/>
          </a:xfrm>
          <a:prstGeom prst="rect">
            <a:avLst/>
          </a:prstGeom>
          <a:noFill/>
        </p:spPr>
        <p:txBody>
          <a:bodyPr wrap="square" rtlCol="0">
            <a:spAutoFit/>
          </a:bodyPr>
          <a:p>
            <a:pPr>
              <a:lnSpc>
                <a:spcPct val="150000"/>
              </a:lnSpc>
            </a:pPr>
            <a:r>
              <a:rPr kumimoji="1" lang="zh-CN" altLang="en-US" b="1" dirty="0">
                <a:solidFill>
                  <a:srgbClr val="7030A0"/>
                </a:solidFill>
                <a:latin typeface="微软雅黑" panose="020B0503020204020204" charset="-122"/>
                <a:ea typeface="微软雅黑" panose="020B0503020204020204" charset="-122"/>
              </a:rPr>
              <a:t>传递数据    </a:t>
            </a:r>
            <a:r>
              <a:rPr kumimoji="1" lang="en-US" altLang="zh-CN" b="1" dirty="0">
                <a:solidFill>
                  <a:srgbClr val="7030A0"/>
                </a:solidFill>
                <a:latin typeface="微软雅黑" panose="020B0503020204020204" charset="-122"/>
                <a:ea typeface="微软雅黑" panose="020B0503020204020204" charset="-122"/>
              </a:rPr>
              <a:t>      </a:t>
            </a:r>
            <a:r>
              <a:rPr kumimoji="1" lang="zh-CN" altLang="en-US" b="1" dirty="0">
                <a:solidFill>
                  <a:srgbClr val="000000"/>
                </a:solidFill>
                <a:latin typeface="Times New Roman" panose="02020503050405090304" pitchFamily="18" charset="0"/>
                <a:ea typeface="楷体" panose="02010609060101010101" pitchFamily="49" charset="-122"/>
              </a:rPr>
              <a:t>将数据传输给动画类</a:t>
            </a:r>
            <a:r>
              <a:rPr lang="zh-CN" altLang="zh-CN" b="1" dirty="0">
                <a:effectLst/>
                <a:latin typeface="Times New Roman" panose="02020503050405090304" pitchFamily="18" charset="0"/>
                <a:ea typeface="楷体" panose="02010609060101010101" pitchFamily="49" charset="-122"/>
              </a:rPr>
              <a:t> </a:t>
            </a:r>
            <a:endParaRPr kumimoji="1" lang="zh-CN" altLang="en-US" b="1" dirty="0">
              <a:solidFill>
                <a:srgbClr val="FFC000"/>
              </a:solidFill>
              <a:latin typeface="Times New Roman" panose="02020503050405090304" pitchFamily="18" charset="0"/>
              <a:ea typeface="楷体" panose="02010609060101010101" pitchFamily="49" charset="-122"/>
            </a:endParaRPr>
          </a:p>
        </p:txBody>
      </p:sp>
      <p:sp>
        <p:nvSpPr>
          <p:cNvPr id="28" name="下箭头 27"/>
          <p:cNvSpPr/>
          <p:nvPr/>
        </p:nvSpPr>
        <p:spPr>
          <a:xfrm>
            <a:off x="1912742" y="3317308"/>
            <a:ext cx="189025" cy="45589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8" name="文本框 7"/>
          <p:cNvSpPr txBox="1"/>
          <p:nvPr/>
        </p:nvSpPr>
        <p:spPr>
          <a:xfrm>
            <a:off x="567055" y="4525010"/>
            <a:ext cx="6095365" cy="506730"/>
          </a:xfrm>
          <a:prstGeom prst="rect">
            <a:avLst/>
          </a:prstGeom>
          <a:noFill/>
        </p:spPr>
        <p:txBody>
          <a:bodyPr wrap="square" rtlCol="0">
            <a:spAutoFit/>
          </a:bodyPr>
          <a:p>
            <a:pPr>
              <a:lnSpc>
                <a:spcPct val="150000"/>
              </a:lnSpc>
            </a:pPr>
            <a:r>
              <a:rPr kumimoji="1" lang="zh-CN" altLang="en-US" b="1" dirty="0">
                <a:solidFill>
                  <a:srgbClr val="C00000"/>
                </a:solidFill>
                <a:latin typeface="微软雅黑" panose="020B0503020204020204" charset="-122"/>
                <a:ea typeface="微软雅黑" panose="020B0503020204020204" charset="-122"/>
              </a:rPr>
              <a:t>分步可视化</a:t>
            </a:r>
            <a:r>
              <a:rPr kumimoji="1" lang="en-US" altLang="zh-CN" b="1" dirty="0">
                <a:solidFill>
                  <a:srgbClr val="C00000"/>
                </a:solidFill>
                <a:latin typeface="微软雅黑" panose="020B0503020204020204" charset="-122"/>
                <a:ea typeface="微软雅黑" panose="020B0503020204020204" charset="-122"/>
              </a:rPr>
              <a:t>      </a:t>
            </a:r>
            <a:r>
              <a:rPr kumimoji="1" lang="zh-CN" altLang="en-US" b="1" dirty="0">
                <a:solidFill>
                  <a:srgbClr val="000000"/>
                </a:solidFill>
                <a:latin typeface="Times New Roman" panose="02020503050405090304" pitchFamily="18" charset="0"/>
                <a:ea typeface="楷体" panose="02010609060101010101" pitchFamily="49" charset="-122"/>
              </a:rPr>
              <a:t> 每一步数据作为驱动步进</a:t>
            </a:r>
            <a:r>
              <a:rPr kumimoji="1" lang="zh-CN" altLang="en-US" b="1" dirty="0">
                <a:solidFill>
                  <a:srgbClr val="000000"/>
                </a:solidFill>
                <a:latin typeface="Times New Roman" panose="02020503050405090304" pitchFamily="18" charset="0"/>
                <a:ea typeface="楷体" panose="02010609060101010101" pitchFamily="49" charset="-122"/>
              </a:rPr>
              <a:t>可视化</a:t>
            </a:r>
            <a:endParaRPr kumimoji="1" lang="zh-CN" altLang="en-US" b="1" dirty="0">
              <a:solidFill>
                <a:srgbClr val="000000"/>
              </a:solidFill>
              <a:latin typeface="Times New Roman" panose="02020503050405090304" pitchFamily="18" charset="0"/>
              <a:ea typeface="楷体" panose="02010609060101010101" pitchFamily="49" charset="-122"/>
            </a:endParaRPr>
          </a:p>
        </p:txBody>
      </p:sp>
      <p:sp>
        <p:nvSpPr>
          <p:cNvPr id="15" name="下箭头 14"/>
          <p:cNvSpPr/>
          <p:nvPr/>
        </p:nvSpPr>
        <p:spPr>
          <a:xfrm>
            <a:off x="1919369" y="4229334"/>
            <a:ext cx="189025" cy="45589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18" name="Bb_code">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5711825" y="1042670"/>
            <a:ext cx="6480000" cy="3645190"/>
          </a:xfrm>
          <a:prstGeom prst="rect">
            <a:avLst/>
          </a:prstGeom>
        </p:spPr>
      </p:pic>
      <p:cxnSp>
        <p:nvCxnSpPr>
          <p:cNvPr id="16" name="曲线连接符 15"/>
          <p:cNvCxnSpPr>
            <a:endCxn id="2" idx="1"/>
          </p:cNvCxnSpPr>
          <p:nvPr/>
        </p:nvCxnSpPr>
        <p:spPr>
          <a:xfrm>
            <a:off x="2057400" y="4404360"/>
            <a:ext cx="3890645" cy="44450"/>
          </a:xfrm>
          <a:prstGeom prst="curvedConnector3">
            <a:avLst>
              <a:gd name="adj1" fmla="val 50008"/>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679690" y="6129020"/>
            <a:ext cx="3038475" cy="368300"/>
          </a:xfrm>
          <a:prstGeom prst="rect">
            <a:avLst/>
          </a:prstGeom>
          <a:noFill/>
        </p:spPr>
        <p:txBody>
          <a:bodyPr wrap="square" rtlCol="0">
            <a:spAutoFit/>
          </a:bodyPr>
          <a:p>
            <a:r>
              <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rPr>
              <a:t>选择排序</a:t>
            </a:r>
            <a:r>
              <a:rPr lang="zh-CN" altLang="en-US" b="1" dirty="0">
                <a:latin typeface="楷体" panose="02010609060101010101" pitchFamily="49" charset="-122"/>
                <a:ea typeface="楷体" panose="02010609060101010101" pitchFamily="49" charset="-122"/>
                <a:cs typeface="楷体" panose="02010609060101010101" pitchFamily="49" charset="-122"/>
                <a:sym typeface="+mn-ea"/>
              </a:rPr>
              <a:t>数据实时驱动</a:t>
            </a:r>
            <a:r>
              <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rPr>
              <a:t>示例</a:t>
            </a:r>
            <a:endPar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2" name="矩形 1"/>
          <p:cNvSpPr/>
          <p:nvPr/>
        </p:nvSpPr>
        <p:spPr>
          <a:xfrm>
            <a:off x="5948045" y="4218305"/>
            <a:ext cx="6057900" cy="460375"/>
          </a:xfrm>
          <a:prstGeom prst="rect">
            <a:avLst/>
          </a:prstGeom>
          <a:noFill/>
          <a:ln w="38100">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矩形 123"/>
          <p:cNvSpPr/>
          <p:nvPr>
            <p:custDataLst>
              <p:tags r:id="rId7"/>
            </p:custDataLst>
          </p:nvPr>
        </p:nvSpPr>
        <p:spPr>
          <a:xfrm>
            <a:off x="567690" y="5556250"/>
            <a:ext cx="5143500" cy="617855"/>
          </a:xfrm>
          <a:prstGeom prst="rect">
            <a:avLst/>
          </a:prstGeom>
          <a:solidFill>
            <a:schemeClr val="accent5">
              <a:lumMod val="75000"/>
            </a:schemeClr>
          </a:solidFill>
          <a:ln w="19050">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charset="-122"/>
                <a:ea typeface="微软雅黑" panose="020B0503020204020204" charset="-122"/>
              </a:rPr>
              <a:t>仅需一个输入数据完成</a:t>
            </a:r>
            <a:r>
              <a:rPr lang="zh-CN" altLang="en-US" sz="2000" b="1" dirty="0">
                <a:solidFill>
                  <a:schemeClr val="bg1"/>
                </a:solidFill>
                <a:latin typeface="微软雅黑" panose="020B0503020204020204" charset="-122"/>
                <a:ea typeface="微软雅黑" panose="020B0503020204020204" charset="-122"/>
              </a:rPr>
              <a:t>完整自动可视化</a:t>
            </a:r>
            <a:r>
              <a:rPr lang="zh-CN" altLang="en-US" sz="2000" b="1" dirty="0">
                <a:solidFill>
                  <a:schemeClr val="bg1"/>
                </a:solidFill>
                <a:latin typeface="微软雅黑" panose="020B0503020204020204" charset="-122"/>
                <a:ea typeface="微软雅黑" panose="020B0503020204020204" charset="-122"/>
              </a:rPr>
              <a:t>推理</a:t>
            </a:r>
            <a:endParaRPr lang="zh-CN" altLang="en-US" sz="2000" b="1" dirty="0">
              <a:solidFill>
                <a:schemeClr val="bg1"/>
              </a:solidFill>
              <a:latin typeface="微软雅黑" panose="020B0503020204020204" charset="-122"/>
              <a:ea typeface="微软雅黑" panose="020B0503020204020204" charset="-122"/>
            </a:endParaRPr>
          </a:p>
        </p:txBody>
      </p:sp>
      <p:grpSp>
        <p:nvGrpSpPr>
          <p:cNvPr id="11" name="组合 10"/>
          <p:cNvGrpSpPr/>
          <p:nvPr/>
        </p:nvGrpSpPr>
        <p:grpSpPr>
          <a:xfrm>
            <a:off x="-267261" y="417894"/>
            <a:ext cx="547168" cy="547168"/>
            <a:chOff x="-288100" y="193150"/>
            <a:chExt cx="547168" cy="547168"/>
          </a:xfrm>
        </p:grpSpPr>
        <p:sp>
          <p:nvSpPr>
            <p:cNvPr id="12" name="直角三角形 11"/>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23" name="文本框 22"/>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29" name="文本框 28"/>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0" name="文本框 29"/>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3" name="三角形 108"/>
          <p:cNvSpPr/>
          <p:nvPr/>
        </p:nvSpPr>
        <p:spPr>
          <a:xfrm>
            <a:off x="25067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4" name="图片 3" descr="1181747329179_.pic"/>
          <p:cNvPicPr>
            <a:picLocks noChangeAspect="1"/>
          </p:cNvPicPr>
          <p:nvPr/>
        </p:nvPicPr>
        <p:blipFill>
          <a:blip r:embed="rId8"/>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35000" fill="hold"/>
                                        <p:tgtEl>
                                          <p:spTgt spid="18"/>
                                        </p:tgtEl>
                                      </p:cBhvr>
                                    </p:cmd>
                                  </p:childTnLst>
                                </p:cTn>
                              </p:par>
                              <p:par>
                                <p:cTn id="7" presetID="1" presetClass="mediacall" presetSubtype="0" fill="hold" nodeType="withEffect">
                                  <p:stCondLst>
                                    <p:cond delay="0"/>
                                  </p:stCondLst>
                                  <p:childTnLst>
                                    <p:cmd type="call" cmd="playFrom(0.0)">
                                      <p:cBhvr additive="base">
                                        <p:cTn id="8" dur="350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9" repeatCount="indefinite" fill="hold" display="1">
                  <p:stCondLst>
                    <p:cond delay="indefinite"/>
                  </p:stCondLst>
                </p:cTn>
                <p:tgtEl>
                  <p:spTgt spid="18"/>
                </p:tgtEl>
              </p:cMediaNode>
            </p:video>
            <p:video fullScrn="0">
              <p:cMediaNode>
                <p:cTn id="10" repeatCount="indefinite" fill="hold" display="1">
                  <p:stCondLst>
                    <p:cond delay="indefinite"/>
                  </p:stCondLst>
                </p:cTn>
                <p:tgtEl>
                  <p:spTgt spid="20"/>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trixDetShow">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196465" y="3255010"/>
            <a:ext cx="5686425" cy="3199130"/>
          </a:xfrm>
          <a:prstGeom prst="rect">
            <a:avLst/>
          </a:prstGeom>
        </p:spPr>
      </p:pic>
      <p:sp>
        <p:nvSpPr>
          <p:cNvPr id="17" name="文本框 16"/>
          <p:cNvSpPr txBox="1"/>
          <p:nvPr/>
        </p:nvSpPr>
        <p:spPr>
          <a:xfrm>
            <a:off x="240458" y="822470"/>
            <a:ext cx="10836000" cy="429895"/>
          </a:xfrm>
          <a:prstGeom prst="rect">
            <a:avLst/>
          </a:prstGeom>
          <a:noFill/>
        </p:spPr>
        <p:txBody>
          <a:bodyPr wrap="square">
            <a:spAutoFit/>
          </a:bodyPr>
          <a:p>
            <a:pPr marL="323850" indent="-32385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可拓展性的类对象</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搭建</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sp>
        <p:nvSpPr>
          <p:cNvPr id="64" name="文本框 63"/>
          <p:cNvSpPr txBox="1"/>
          <p:nvPr>
            <p:custDataLst>
              <p:tags r:id="rId4"/>
            </p:custDataLst>
          </p:nvPr>
        </p:nvSpPr>
        <p:spPr>
          <a:xfrm>
            <a:off x="8027670" y="2856865"/>
            <a:ext cx="2570480" cy="368300"/>
          </a:xfrm>
          <a:prstGeom prst="rect">
            <a:avLst/>
          </a:prstGeom>
          <a:noFill/>
        </p:spPr>
        <p:txBody>
          <a:bodyPr wrap="square" rtlCol="0">
            <a:spAutoFit/>
          </a:bodyPr>
          <a:p>
            <a:r>
              <a:rPr lang="zh-CN" altLang="en-US" sz="1800" b="1" dirty="0">
                <a:solidFill>
                  <a:srgbClr val="0B5AA8"/>
                </a:solidFill>
                <a:latin typeface="微软雅黑" panose="020B0503020204020204" charset="-122"/>
                <a:ea typeface="微软雅黑" panose="020B0503020204020204" charset="-122"/>
              </a:rPr>
              <a:t>矩阵类构建</a:t>
            </a:r>
            <a:r>
              <a:rPr lang="zh-CN" altLang="en-US" sz="1800" b="1" dirty="0">
                <a:solidFill>
                  <a:srgbClr val="0B5AA8"/>
                </a:solidFill>
                <a:latin typeface="微软雅黑" panose="020B0503020204020204" charset="-122"/>
                <a:ea typeface="微软雅黑" panose="020B0503020204020204" charset="-122"/>
              </a:rPr>
              <a:t>示例流程图：</a:t>
            </a:r>
            <a:endParaRPr lang="zh-CN" altLang="en-US" sz="1800" b="1" dirty="0">
              <a:solidFill>
                <a:srgbClr val="0B5AA8"/>
              </a:solidFill>
              <a:latin typeface="微软雅黑" panose="020B0503020204020204" charset="-122"/>
              <a:ea typeface="微软雅黑" panose="020B0503020204020204" charset="-122"/>
            </a:endParaRPr>
          </a:p>
        </p:txBody>
      </p:sp>
      <p:sp>
        <p:nvSpPr>
          <p:cNvPr id="58" name="矩形: 圆角 11"/>
          <p:cNvSpPr/>
          <p:nvPr>
            <p:custDataLst>
              <p:tags r:id="rId5"/>
            </p:custDataLst>
          </p:nvPr>
        </p:nvSpPr>
        <p:spPr>
          <a:xfrm>
            <a:off x="539115" y="1307465"/>
            <a:ext cx="10739755" cy="1343025"/>
          </a:xfrm>
          <a:prstGeom prst="roundRect">
            <a:avLst>
              <a:gd name="adj" fmla="val 5844"/>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文本框 58"/>
          <p:cNvSpPr txBox="1"/>
          <p:nvPr>
            <p:custDataLst>
              <p:tags r:id="rId6"/>
            </p:custDataLst>
          </p:nvPr>
        </p:nvSpPr>
        <p:spPr>
          <a:xfrm>
            <a:off x="567690" y="1356360"/>
            <a:ext cx="7341235" cy="1197610"/>
          </a:xfrm>
          <a:prstGeom prst="rect">
            <a:avLst/>
          </a:prstGeom>
          <a:noFill/>
        </p:spPr>
        <p:txBody>
          <a:bodyPr wrap="square" rtlCol="0">
            <a:noAutofit/>
          </a:bodyPr>
          <a:p>
            <a:pPr marL="285750" indent="-285750">
              <a:lnSpc>
                <a:spcPct val="130000"/>
              </a:lnSpc>
              <a:spcAft>
                <a:spcPts val="300"/>
              </a:spcAft>
              <a:buFont typeface="Wingdings" panose="05000000000000000000" pitchFamily="2" charset="2"/>
              <a:buChar char="Ø"/>
            </a:pPr>
            <a:r>
              <a:rPr lang="zh-CN" altLang="en-US" sz="1800" kern="100" dirty="0">
                <a:effectLst/>
                <a:latin typeface="Times New Roman" panose="02020503050405090304" pitchFamily="18" charset="0"/>
                <a:ea typeface="楷体" panose="02010609060101010101" pitchFamily="49" charset="-122"/>
                <a:cs typeface="微软雅黑" panose="020B0503020204020204" charset="-122"/>
              </a:rPr>
              <a:t>矢量化元素构建类 。</a:t>
            </a:r>
            <a:endParaRPr lang="zh-CN" altLang="en-US" sz="1800" kern="100" dirty="0">
              <a:effectLst/>
              <a:latin typeface="Times New Roman" panose="02020503050405090304" pitchFamily="18" charset="0"/>
              <a:ea typeface="楷体" panose="02010609060101010101" pitchFamily="49" charset="-122"/>
              <a:cs typeface="微软雅黑" panose="020B0503020204020204" charset="-122"/>
            </a:endParaRPr>
          </a:p>
          <a:p>
            <a:pPr marL="285750" indent="-285750">
              <a:lnSpc>
                <a:spcPct val="130000"/>
              </a:lnSpc>
              <a:spcAft>
                <a:spcPts val="300"/>
              </a:spcAft>
              <a:buFont typeface="Wingdings" panose="05000000000000000000" pitchFamily="2" charset="2"/>
              <a:buChar char="Ø"/>
            </a:pPr>
            <a:r>
              <a:rPr lang="zh-CN" altLang="en-US" sz="1800" kern="100" dirty="0">
                <a:effectLst/>
                <a:latin typeface="Times New Roman" panose="02020503050405090304" pitchFamily="18" charset="0"/>
                <a:ea typeface="楷体" panose="02010609060101010101" pitchFamily="49" charset="-122"/>
                <a:cs typeface="微软雅黑" panose="020B0503020204020204" charset="-122"/>
              </a:rPr>
              <a:t>代码直接生成可视化演示，调度逻辑解耦合。</a:t>
            </a:r>
            <a:endParaRPr lang="zh-CN" altLang="en-US" sz="1800" kern="100" dirty="0">
              <a:effectLst/>
              <a:latin typeface="Times New Roman" panose="02020503050405090304" pitchFamily="18" charset="0"/>
              <a:ea typeface="楷体" panose="02010609060101010101" pitchFamily="49" charset="-122"/>
              <a:cs typeface="微软雅黑" panose="020B0503020204020204" charset="-122"/>
            </a:endParaRPr>
          </a:p>
          <a:p>
            <a:pPr marL="285750" indent="-285750">
              <a:lnSpc>
                <a:spcPct val="130000"/>
              </a:lnSpc>
              <a:spcAft>
                <a:spcPts val="300"/>
              </a:spcAft>
              <a:buFont typeface="Wingdings" panose="05000000000000000000" pitchFamily="2" charset="2"/>
              <a:buChar char="Ø"/>
            </a:pPr>
            <a:r>
              <a:rPr lang="zh-CN" altLang="en-US" sz="1800" kern="100" dirty="0">
                <a:effectLst/>
                <a:latin typeface="Times New Roman" panose="02020503050405090304" pitchFamily="18" charset="0"/>
                <a:ea typeface="楷体" panose="02010609060101010101" pitchFamily="49" charset="-122"/>
                <a:cs typeface="微软雅黑" panose="020B0503020204020204" charset="-122"/>
              </a:rPr>
              <a:t>类对象可拓展，保留接口继承和派生，适配于任何数学计算场景。</a:t>
            </a:r>
            <a:endParaRPr lang="zh-CN" altLang="en-US" sz="1800" kern="100" dirty="0">
              <a:effectLst/>
              <a:latin typeface="Times New Roman" panose="02020503050405090304" pitchFamily="18" charset="0"/>
              <a:ea typeface="楷体" panose="02010609060101010101" pitchFamily="49" charset="-122"/>
              <a:cs typeface="微软雅黑" panose="020B0503020204020204" charset="-122"/>
            </a:endParaRPr>
          </a:p>
        </p:txBody>
      </p:sp>
      <p:sp>
        <p:nvSpPr>
          <p:cNvPr id="63" name="圆角矩形 109"/>
          <p:cNvSpPr/>
          <p:nvPr>
            <p:custDataLst>
              <p:tags r:id="rId7"/>
            </p:custDataLst>
          </p:nvPr>
        </p:nvSpPr>
        <p:spPr>
          <a:xfrm>
            <a:off x="111125" y="2818130"/>
            <a:ext cx="2033905" cy="3841115"/>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12" name="圆角矩形 109"/>
          <p:cNvSpPr/>
          <p:nvPr>
            <p:custDataLst>
              <p:tags r:id="rId8"/>
            </p:custDataLst>
          </p:nvPr>
        </p:nvSpPr>
        <p:spPr>
          <a:xfrm>
            <a:off x="2247900" y="2817495"/>
            <a:ext cx="5558155" cy="384175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165" name="五边形 16"/>
          <p:cNvSpPr/>
          <p:nvPr>
            <p:custDataLst>
              <p:tags r:id="rId9"/>
            </p:custDataLst>
          </p:nvPr>
        </p:nvSpPr>
        <p:spPr>
          <a:xfrm>
            <a:off x="290195" y="4823460"/>
            <a:ext cx="1735455" cy="60198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168" name="五边形 16"/>
          <p:cNvSpPr/>
          <p:nvPr>
            <p:custDataLst>
              <p:tags r:id="rId10"/>
            </p:custDataLst>
          </p:nvPr>
        </p:nvSpPr>
        <p:spPr>
          <a:xfrm>
            <a:off x="213360" y="3073400"/>
            <a:ext cx="1847850" cy="46609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169" name="文本框 168"/>
          <p:cNvSpPr txBox="1"/>
          <p:nvPr>
            <p:custDataLst>
              <p:tags r:id="rId11"/>
            </p:custDataLst>
          </p:nvPr>
        </p:nvSpPr>
        <p:spPr>
          <a:xfrm>
            <a:off x="110490" y="3140710"/>
            <a:ext cx="1915795" cy="382270"/>
          </a:xfrm>
          <a:prstGeom prst="rect">
            <a:avLst/>
          </a:prstGeom>
          <a:noFill/>
        </p:spPr>
        <p:txBody>
          <a:bodyPr wrap="square">
            <a:noAutofit/>
          </a:bodyPr>
          <a:p>
            <a:pPr algn="ctr">
              <a:buClrTx/>
              <a:buSzTx/>
              <a:buFontTx/>
            </a:pPr>
            <a:r>
              <a:rPr lang="zh-CN" altLang="en-US" sz="1600" dirty="0">
                <a:solidFill>
                  <a:schemeClr val="accent1">
                    <a:lumMod val="50000"/>
                  </a:schemeClr>
                </a:solidFill>
                <a:latin typeface="+mn-ea"/>
              </a:rPr>
              <a:t>创建基本的</a:t>
            </a:r>
            <a:r>
              <a:rPr lang="zh-CN" altLang="en-US" sz="1600" dirty="0">
                <a:solidFill>
                  <a:schemeClr val="accent1">
                    <a:lumMod val="50000"/>
                  </a:schemeClr>
                </a:solidFill>
                <a:latin typeface="+mn-ea"/>
              </a:rPr>
              <a:t>类</a:t>
            </a:r>
            <a:endParaRPr lang="zh-CN" altLang="en-US" sz="1600" dirty="0">
              <a:solidFill>
                <a:schemeClr val="accent1">
                  <a:lumMod val="50000"/>
                </a:schemeClr>
              </a:solidFill>
              <a:latin typeface="+mn-ea"/>
            </a:endParaRPr>
          </a:p>
        </p:txBody>
      </p:sp>
      <p:sp>
        <p:nvSpPr>
          <p:cNvPr id="172" name="五边形 16"/>
          <p:cNvSpPr/>
          <p:nvPr>
            <p:custDataLst>
              <p:tags r:id="rId12"/>
            </p:custDataLst>
          </p:nvPr>
        </p:nvSpPr>
        <p:spPr>
          <a:xfrm>
            <a:off x="220980" y="3974465"/>
            <a:ext cx="1804670" cy="41402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170" name="文本框 169"/>
          <p:cNvSpPr txBox="1"/>
          <p:nvPr/>
        </p:nvSpPr>
        <p:spPr>
          <a:xfrm>
            <a:off x="213360" y="4013200"/>
            <a:ext cx="1779270" cy="337185"/>
          </a:xfrm>
          <a:prstGeom prst="rect">
            <a:avLst/>
          </a:prstGeom>
          <a:noFill/>
          <a:ln w="9525">
            <a:noFill/>
          </a:ln>
        </p:spPr>
        <p:txBody>
          <a:bodyPr wrap="square">
            <a:spAutoFit/>
          </a:bodyPr>
          <a:p>
            <a:pPr algn="ctr">
              <a:buClrTx/>
              <a:buSzTx/>
              <a:buFontTx/>
            </a:pPr>
            <a:r>
              <a:rPr lang="zh-CN" altLang="en-US" sz="1600" dirty="0">
                <a:solidFill>
                  <a:schemeClr val="accent1">
                    <a:lumMod val="50000"/>
                  </a:schemeClr>
                </a:solidFill>
                <a:latin typeface="+mn-ea"/>
              </a:rPr>
              <a:t>实现</a:t>
            </a:r>
            <a:r>
              <a:rPr lang="zh-CN" altLang="en-US" sz="1600" dirty="0">
                <a:solidFill>
                  <a:schemeClr val="accent1">
                    <a:lumMod val="50000"/>
                  </a:schemeClr>
                </a:solidFill>
                <a:latin typeface="+mn-ea"/>
                <a:sym typeface="+mn-ea"/>
              </a:rPr>
              <a:t>特定</a:t>
            </a:r>
            <a:r>
              <a:rPr lang="zh-CN" altLang="en-US" sz="1600" dirty="0">
                <a:solidFill>
                  <a:schemeClr val="accent1">
                    <a:lumMod val="50000"/>
                  </a:schemeClr>
                </a:solidFill>
                <a:latin typeface="+mn-ea"/>
              </a:rPr>
              <a:t>算式</a:t>
            </a:r>
            <a:endParaRPr lang="zh-CN" altLang="en-US" sz="1600" dirty="0">
              <a:solidFill>
                <a:schemeClr val="accent1">
                  <a:lumMod val="50000"/>
                </a:schemeClr>
              </a:solidFill>
              <a:latin typeface="+mn-ea"/>
            </a:endParaRPr>
          </a:p>
        </p:txBody>
      </p:sp>
      <p:sp>
        <p:nvSpPr>
          <p:cNvPr id="173" name="下箭头 172"/>
          <p:cNvSpPr/>
          <p:nvPr/>
        </p:nvSpPr>
        <p:spPr>
          <a:xfrm>
            <a:off x="1059180" y="3604895"/>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363855" y="3619500"/>
            <a:ext cx="1316355" cy="306705"/>
          </a:xfrm>
          <a:prstGeom prst="rect">
            <a:avLst/>
          </a:prstGeom>
          <a:noFill/>
        </p:spPr>
        <p:txBody>
          <a:bodyPr wrap="square" rtlCol="0">
            <a:spAutoFit/>
          </a:bodyPr>
          <a:p>
            <a:r>
              <a:rPr lang="zh-CN" altLang="en-US" sz="1400">
                <a:solidFill>
                  <a:srgbClr val="FF0000"/>
                </a:solidFill>
                <a:latin typeface="楷体" panose="02010609060101010101" pitchFamily="49" charset="-122"/>
                <a:ea typeface="楷体" panose="02010609060101010101" pitchFamily="49" charset="-122"/>
              </a:rPr>
              <a:t>继承</a:t>
            </a:r>
            <a:endParaRPr lang="zh-CN" altLang="en-US" sz="1400">
              <a:solidFill>
                <a:srgbClr val="FF0000"/>
              </a:solidFill>
              <a:latin typeface="楷体" panose="02010609060101010101" pitchFamily="49" charset="-122"/>
              <a:ea typeface="楷体" panose="02010609060101010101" pitchFamily="49" charset="-122"/>
            </a:endParaRPr>
          </a:p>
        </p:txBody>
      </p:sp>
      <p:sp>
        <p:nvSpPr>
          <p:cNvPr id="13" name="文本框 12"/>
          <p:cNvSpPr txBox="1"/>
          <p:nvPr>
            <p:custDataLst>
              <p:tags r:id="rId13"/>
            </p:custDataLst>
          </p:nvPr>
        </p:nvSpPr>
        <p:spPr>
          <a:xfrm>
            <a:off x="290195" y="4820920"/>
            <a:ext cx="1735455" cy="583565"/>
          </a:xfrm>
          <a:prstGeom prst="rect">
            <a:avLst/>
          </a:prstGeom>
          <a:noFill/>
        </p:spPr>
        <p:txBody>
          <a:bodyPr wrap="square">
            <a:spAutoFit/>
          </a:bodyPr>
          <a:p>
            <a:pPr indent="0" algn="ctr"/>
            <a:r>
              <a:rPr lang="zh-CN" altLang="en-US" sz="1600" dirty="0">
                <a:solidFill>
                  <a:schemeClr val="accent1">
                    <a:lumMod val="50000"/>
                  </a:schemeClr>
                </a:solidFill>
                <a:latin typeface="+mn-ea"/>
              </a:rPr>
              <a:t>完成算式特定</a:t>
            </a:r>
            <a:endParaRPr lang="zh-CN" altLang="en-US" sz="1600" dirty="0">
              <a:solidFill>
                <a:schemeClr val="accent1">
                  <a:lumMod val="50000"/>
                </a:schemeClr>
              </a:solidFill>
              <a:latin typeface="+mn-ea"/>
            </a:endParaRPr>
          </a:p>
          <a:p>
            <a:pPr indent="0" algn="ctr"/>
            <a:r>
              <a:rPr lang="zh-CN" altLang="en-US" sz="1600" dirty="0">
                <a:solidFill>
                  <a:schemeClr val="accent1">
                    <a:lumMod val="50000"/>
                  </a:schemeClr>
                </a:solidFill>
                <a:latin typeface="+mn-ea"/>
              </a:rPr>
              <a:t>可视化演示</a:t>
            </a:r>
            <a:r>
              <a:rPr lang="zh-CN" altLang="en-US" sz="1600" dirty="0">
                <a:solidFill>
                  <a:schemeClr val="accent1">
                    <a:lumMod val="50000"/>
                  </a:schemeClr>
                </a:solidFill>
                <a:latin typeface="+mn-ea"/>
              </a:rPr>
              <a:t>逻辑</a:t>
            </a:r>
            <a:endParaRPr lang="zh-CN" altLang="en-US" sz="1600" dirty="0">
              <a:solidFill>
                <a:schemeClr val="accent1">
                  <a:lumMod val="50000"/>
                </a:schemeClr>
              </a:solidFill>
              <a:latin typeface="+mn-ea"/>
            </a:endParaRPr>
          </a:p>
        </p:txBody>
      </p:sp>
      <p:sp>
        <p:nvSpPr>
          <p:cNvPr id="14" name="下箭头 13"/>
          <p:cNvSpPr/>
          <p:nvPr>
            <p:custDataLst>
              <p:tags r:id="rId14"/>
            </p:custDataLst>
          </p:nvPr>
        </p:nvSpPr>
        <p:spPr>
          <a:xfrm>
            <a:off x="1059180" y="4415155"/>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363855" y="4453255"/>
            <a:ext cx="1316355" cy="306705"/>
          </a:xfrm>
          <a:prstGeom prst="rect">
            <a:avLst/>
          </a:prstGeom>
          <a:noFill/>
        </p:spPr>
        <p:txBody>
          <a:bodyPr wrap="square" rtlCol="0">
            <a:spAutoFit/>
          </a:bodyPr>
          <a:p>
            <a:r>
              <a:rPr lang="zh-CN" altLang="en-US" sz="1400">
                <a:solidFill>
                  <a:srgbClr val="FF0000"/>
                </a:solidFill>
                <a:latin typeface="楷体" panose="02010609060101010101" pitchFamily="49" charset="-122"/>
                <a:ea typeface="楷体" panose="02010609060101010101" pitchFamily="49" charset="-122"/>
              </a:rPr>
              <a:t>派生</a:t>
            </a:r>
            <a:endParaRPr lang="zh-CN" altLang="en-US" sz="1400">
              <a:solidFill>
                <a:srgbClr val="FF0000"/>
              </a:solidFill>
              <a:latin typeface="楷体" panose="02010609060101010101" pitchFamily="49" charset="-122"/>
              <a:ea typeface="楷体" panose="02010609060101010101" pitchFamily="49" charset="-122"/>
            </a:endParaRPr>
          </a:p>
        </p:txBody>
      </p:sp>
      <p:sp>
        <p:nvSpPr>
          <p:cNvPr id="22" name="五边形 16"/>
          <p:cNvSpPr/>
          <p:nvPr>
            <p:custDataLst>
              <p:tags r:id="rId15"/>
            </p:custDataLst>
          </p:nvPr>
        </p:nvSpPr>
        <p:spPr>
          <a:xfrm>
            <a:off x="295275" y="5860415"/>
            <a:ext cx="1730375" cy="568325"/>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29" name="下箭头 28"/>
          <p:cNvSpPr/>
          <p:nvPr/>
        </p:nvSpPr>
        <p:spPr>
          <a:xfrm>
            <a:off x="1059180" y="5451475"/>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334645" y="5836920"/>
            <a:ext cx="1652905" cy="583565"/>
          </a:xfrm>
          <a:prstGeom prst="rect">
            <a:avLst/>
          </a:prstGeom>
          <a:noFill/>
          <a:ln w="9525">
            <a:noFill/>
          </a:ln>
        </p:spPr>
        <p:txBody>
          <a:bodyPr wrap="square">
            <a:spAutoFit/>
          </a:bodyPr>
          <a:p>
            <a:pPr algn="ctr">
              <a:buClrTx/>
              <a:buSzTx/>
              <a:buFontTx/>
            </a:pPr>
            <a:r>
              <a:rPr lang="zh-CN" altLang="en-US" sz="1600" dirty="0">
                <a:solidFill>
                  <a:schemeClr val="accent1">
                    <a:lumMod val="50000"/>
                  </a:schemeClr>
                </a:solidFill>
                <a:latin typeface="+mn-ea"/>
              </a:rPr>
              <a:t>特定的数学算式分步可视化</a:t>
            </a:r>
            <a:r>
              <a:rPr lang="zh-CN" altLang="en-US" sz="1600" dirty="0">
                <a:solidFill>
                  <a:schemeClr val="accent1">
                    <a:lumMod val="50000"/>
                  </a:schemeClr>
                </a:solidFill>
                <a:latin typeface="+mn-ea"/>
              </a:rPr>
              <a:t>演示</a:t>
            </a:r>
            <a:endParaRPr lang="zh-CN" altLang="en-US" sz="1600" dirty="0">
              <a:solidFill>
                <a:schemeClr val="accent1">
                  <a:lumMod val="50000"/>
                </a:schemeClr>
              </a:solidFill>
              <a:latin typeface="+mn-ea"/>
            </a:endParaRPr>
          </a:p>
        </p:txBody>
      </p:sp>
      <p:sp>
        <p:nvSpPr>
          <p:cNvPr id="33" name="圆角矩形 109"/>
          <p:cNvSpPr/>
          <p:nvPr>
            <p:custDataLst>
              <p:tags r:id="rId16"/>
            </p:custDataLst>
          </p:nvPr>
        </p:nvSpPr>
        <p:spPr>
          <a:xfrm>
            <a:off x="7894955" y="2826385"/>
            <a:ext cx="4093210" cy="383286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nSpc>
                <a:spcPct val="150000"/>
              </a:lnSpc>
              <a:buFont typeface="Wingdings" panose="05000000000000000000" pitchFamily="2" charset="0"/>
              <a:buNone/>
            </a:pPr>
            <a:endParaRPr lang="zh-CN" altLang="zh-CN" sz="1600" kern="100" dirty="0">
              <a:solidFill>
                <a:schemeClr val="tx1"/>
              </a:solidFill>
              <a:effectLst/>
              <a:latin typeface="Times New Roman" panose="02020503050405090304" pitchFamily="18" charset="0"/>
              <a:ea typeface="楷体" panose="02010609060101010101" pitchFamily="49" charset="-122"/>
              <a:cs typeface="微软雅黑" panose="020B0503020204020204" charset="-122"/>
              <a:sym typeface="+mn-ea"/>
            </a:endParaRPr>
          </a:p>
        </p:txBody>
      </p:sp>
      <p:sp>
        <p:nvSpPr>
          <p:cNvPr id="49" name="文本框 48"/>
          <p:cNvSpPr txBox="1"/>
          <p:nvPr>
            <p:custDataLst>
              <p:tags r:id="rId17"/>
            </p:custDataLst>
          </p:nvPr>
        </p:nvSpPr>
        <p:spPr>
          <a:xfrm>
            <a:off x="2304415" y="2859405"/>
            <a:ext cx="3121025" cy="368300"/>
          </a:xfrm>
          <a:prstGeom prst="rect">
            <a:avLst/>
          </a:prstGeom>
          <a:noFill/>
        </p:spPr>
        <p:txBody>
          <a:bodyPr wrap="square" rtlCol="0">
            <a:spAutoFit/>
          </a:bodyPr>
          <a:p>
            <a:r>
              <a:rPr lang="zh-CN" altLang="en-US" sz="1800" b="1" dirty="0">
                <a:solidFill>
                  <a:srgbClr val="0B5AA8"/>
                </a:solidFill>
                <a:latin typeface="微软雅黑" panose="020B0503020204020204" charset="-122"/>
                <a:ea typeface="微软雅黑" panose="020B0503020204020204" charset="-122"/>
              </a:rPr>
              <a:t>矩阵为例类对象</a:t>
            </a:r>
            <a:r>
              <a:rPr lang="zh-CN" altLang="en-US" sz="1800" b="1" dirty="0">
                <a:solidFill>
                  <a:srgbClr val="0B5AA8"/>
                </a:solidFill>
                <a:latin typeface="微软雅黑" panose="020B0503020204020204" charset="-122"/>
                <a:ea typeface="微软雅黑" panose="020B0503020204020204" charset="-122"/>
              </a:rPr>
              <a:t>搭建演示：</a:t>
            </a:r>
            <a:endParaRPr lang="zh-CN" altLang="en-US" sz="1800" b="1" dirty="0">
              <a:solidFill>
                <a:srgbClr val="0B5AA8"/>
              </a:solidFill>
              <a:latin typeface="微软雅黑" panose="020B0503020204020204" charset="-122"/>
              <a:ea typeface="微软雅黑" panose="020B0503020204020204" charset="-122"/>
            </a:endParaRPr>
          </a:p>
        </p:txBody>
      </p:sp>
      <p:sp>
        <p:nvSpPr>
          <p:cNvPr id="50" name="文本框 49"/>
          <p:cNvSpPr txBox="1"/>
          <p:nvPr/>
        </p:nvSpPr>
        <p:spPr>
          <a:xfrm>
            <a:off x="363855" y="5504180"/>
            <a:ext cx="1316355" cy="306705"/>
          </a:xfrm>
          <a:prstGeom prst="rect">
            <a:avLst/>
          </a:prstGeom>
          <a:noFill/>
        </p:spPr>
        <p:txBody>
          <a:bodyPr wrap="square" rtlCol="0">
            <a:spAutoFit/>
          </a:bodyPr>
          <a:p>
            <a:r>
              <a:rPr lang="zh-CN" altLang="en-US" sz="1400">
                <a:solidFill>
                  <a:srgbClr val="FF0000"/>
                </a:solidFill>
                <a:latin typeface="楷体" panose="02010609060101010101" pitchFamily="49" charset="-122"/>
                <a:ea typeface="楷体" panose="02010609060101010101" pitchFamily="49" charset="-122"/>
              </a:rPr>
              <a:t>输出</a:t>
            </a:r>
            <a:endParaRPr lang="zh-CN" altLang="en-US" sz="1400">
              <a:solidFill>
                <a:srgbClr val="FF0000"/>
              </a:solidFill>
              <a:latin typeface="楷体" panose="02010609060101010101" pitchFamily="49" charset="-122"/>
              <a:ea typeface="楷体" panose="02010609060101010101" pitchFamily="49" charset="-122"/>
            </a:endParaRPr>
          </a:p>
        </p:txBody>
      </p:sp>
      <p:pic>
        <p:nvPicPr>
          <p:cNvPr id="23" name="图片 22" descr="类对象继承"/>
          <p:cNvPicPr>
            <a:picLocks noChangeAspect="1"/>
          </p:cNvPicPr>
          <p:nvPr/>
        </p:nvPicPr>
        <p:blipFill>
          <a:blip r:embed="rId18"/>
          <a:stretch>
            <a:fillRect/>
          </a:stretch>
        </p:blipFill>
        <p:spPr>
          <a:xfrm>
            <a:off x="8091805" y="3245485"/>
            <a:ext cx="3742055" cy="3257550"/>
          </a:xfrm>
          <a:prstGeom prst="rect">
            <a:avLst/>
          </a:prstGeom>
        </p:spPr>
      </p:pic>
      <p:grpSp>
        <p:nvGrpSpPr>
          <p:cNvPr id="20" name="组合 19"/>
          <p:cNvGrpSpPr/>
          <p:nvPr/>
        </p:nvGrpSpPr>
        <p:grpSpPr>
          <a:xfrm>
            <a:off x="-267261" y="417894"/>
            <a:ext cx="547168" cy="547168"/>
            <a:chOff x="-288100" y="193150"/>
            <a:chExt cx="547168" cy="547168"/>
          </a:xfrm>
        </p:grpSpPr>
        <p:sp>
          <p:nvSpPr>
            <p:cNvPr id="21" name="直角三角形 20"/>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直角三角形 1"/>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5" name="文本框 14"/>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16" name="文本框 15"/>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18" name="文本框 17"/>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3" name="三角形 108"/>
          <p:cNvSpPr/>
          <p:nvPr/>
        </p:nvSpPr>
        <p:spPr>
          <a:xfrm>
            <a:off x="25067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4" name="图片 3" descr="1181747329179_.pic"/>
          <p:cNvPicPr>
            <a:picLocks noChangeAspect="1"/>
          </p:cNvPicPr>
          <p:nvPr/>
        </p:nvPicPr>
        <p:blipFill>
          <a:blip r:embed="rId19"/>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45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9" name="直接连接符 168"/>
          <p:cNvCxnSpPr/>
          <p:nvPr/>
        </p:nvCxnSpPr>
        <p:spPr>
          <a:xfrm>
            <a:off x="1944076" y="4623904"/>
            <a:ext cx="8366125" cy="0"/>
          </a:xfrm>
          <a:prstGeom prst="line">
            <a:avLst/>
          </a:prstGeom>
          <a:noFill/>
          <a:ln w="60325" cap="flat" cmpd="sng" algn="ctr">
            <a:solidFill>
              <a:schemeClr val="accent1">
                <a:lumMod val="75000"/>
              </a:schemeClr>
            </a:solidFill>
            <a:prstDash val="solid"/>
            <a:miter lim="800000"/>
          </a:ln>
          <a:effectLst/>
        </p:spPr>
      </p:cxnSp>
      <p:cxnSp>
        <p:nvCxnSpPr>
          <p:cNvPr id="170" name="直接连接符 169"/>
          <p:cNvCxnSpPr/>
          <p:nvPr/>
        </p:nvCxnSpPr>
        <p:spPr>
          <a:xfrm>
            <a:off x="1968206" y="2746871"/>
            <a:ext cx="2423678" cy="0"/>
          </a:xfrm>
          <a:prstGeom prst="line">
            <a:avLst/>
          </a:prstGeom>
          <a:noFill/>
          <a:ln w="60325" cap="flat" cmpd="sng" algn="ctr">
            <a:solidFill>
              <a:schemeClr val="accent1">
                <a:lumMod val="75000"/>
              </a:schemeClr>
            </a:solidFill>
            <a:prstDash val="solid"/>
            <a:miter lim="800000"/>
          </a:ln>
          <a:effectLst/>
        </p:spPr>
      </p:cxnSp>
      <p:cxnSp>
        <p:nvCxnSpPr>
          <p:cNvPr id="171" name="直接连接符 170"/>
          <p:cNvCxnSpPr/>
          <p:nvPr/>
        </p:nvCxnSpPr>
        <p:spPr>
          <a:xfrm>
            <a:off x="7850574" y="2746871"/>
            <a:ext cx="2423678" cy="0"/>
          </a:xfrm>
          <a:prstGeom prst="line">
            <a:avLst/>
          </a:prstGeom>
          <a:noFill/>
          <a:ln w="60325" cap="flat" cmpd="sng" algn="ctr">
            <a:solidFill>
              <a:schemeClr val="accent1">
                <a:lumMod val="75000"/>
              </a:schemeClr>
            </a:solidFill>
            <a:prstDash val="solid"/>
            <a:miter lim="800000"/>
          </a:ln>
          <a:effectLst/>
        </p:spPr>
      </p:cxnSp>
      <p:sp>
        <p:nvSpPr>
          <p:cNvPr id="172" name="文本框 171"/>
          <p:cNvSpPr txBox="1"/>
          <p:nvPr/>
        </p:nvSpPr>
        <p:spPr>
          <a:xfrm>
            <a:off x="2308567" y="3377430"/>
            <a:ext cx="7348828" cy="92202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spc="300" dirty="0">
                <a:latin typeface="微软雅黑" panose="020B0503020204020204" charset="-122"/>
                <a:ea typeface="微软雅黑" panose="020B0503020204020204" charset="-122"/>
              </a:rPr>
              <a:t> </a:t>
            </a:r>
            <a:r>
              <a:rPr kumimoji="1" lang="zh-CN" altLang="en-US" sz="5400" b="1" dirty="0">
                <a:latin typeface="微软雅黑" panose="020B0503020204020204" charset="-122"/>
                <a:ea typeface="微软雅黑" panose="020B0503020204020204" charset="-122"/>
                <a:sym typeface="+mn-ea"/>
              </a:rPr>
              <a:t>算法创新</a:t>
            </a:r>
            <a:endParaRPr lang="zh-CN" altLang="en-US" sz="5400" b="1" spc="300" dirty="0">
              <a:latin typeface="微软雅黑" panose="020B0503020204020204" charset="-122"/>
              <a:ea typeface="微软雅黑" panose="020B0503020204020204" charset="-122"/>
            </a:endParaRPr>
          </a:p>
        </p:txBody>
      </p:sp>
      <p:sp>
        <p:nvSpPr>
          <p:cNvPr id="45" name="圆角矩形 88"/>
          <p:cNvSpPr>
            <a:spLocks noChangeArrowheads="1"/>
          </p:cNvSpPr>
          <p:nvPr>
            <p:custDataLst>
              <p:tags r:id="rId1"/>
            </p:custDataLst>
          </p:nvPr>
        </p:nvSpPr>
        <p:spPr bwMode="auto">
          <a:xfrm>
            <a:off x="5829496" y="2479556"/>
            <a:ext cx="583543" cy="626356"/>
          </a:xfrm>
          <a:prstGeom prst="roundRect">
            <a:avLst>
              <a:gd name="adj" fmla="val 0"/>
            </a:avLst>
          </a:prstGeom>
          <a:solidFill>
            <a:srgbClr val="00478E"/>
          </a:solidFill>
          <a:ln w="9525">
            <a:noFill/>
            <a:round/>
          </a:ln>
        </p:spPr>
        <p:txBody>
          <a:bodyPr anchor="ctr"/>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 name="矩形 47"/>
          <p:cNvSpPr/>
          <p:nvPr>
            <p:custDataLst>
              <p:tags r:id="rId2"/>
            </p:custDataLst>
          </p:nvPr>
        </p:nvSpPr>
        <p:spPr>
          <a:xfrm>
            <a:off x="5747489" y="2377210"/>
            <a:ext cx="747557" cy="831047"/>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grpSp>
        <p:nvGrpSpPr>
          <p:cNvPr id="20" name="组合 19"/>
          <p:cNvGrpSpPr/>
          <p:nvPr/>
        </p:nvGrpSpPr>
        <p:grpSpPr>
          <a:xfrm>
            <a:off x="-267261" y="417894"/>
            <a:ext cx="547168" cy="547168"/>
            <a:chOff x="-288100" y="193150"/>
            <a:chExt cx="547168" cy="547168"/>
          </a:xfrm>
        </p:grpSpPr>
        <p:sp>
          <p:nvSpPr>
            <p:cNvPr id="21" name="直角三角形 20"/>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39926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7" name="文本框 6"/>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4" name="文本框 3"/>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5" name="文本框 4"/>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9" name="图片 8" descr="1181747329179_.pic"/>
          <p:cNvPicPr>
            <a:picLocks noChangeAspect="1"/>
          </p:cNvPicPr>
          <p:nvPr/>
        </p:nvPicPr>
        <p:blipFill>
          <a:blip r:embed="rId3"/>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9"/>
          <p:cNvPicPr>
            <a:picLocks noChangeAspect="1"/>
          </p:cNvPicPr>
          <p:nvPr/>
        </p:nvPicPr>
        <p:blipFill>
          <a:blip r:embed="rId1"/>
          <a:stretch>
            <a:fillRect/>
          </a:stretch>
        </p:blipFill>
        <p:spPr>
          <a:xfrm>
            <a:off x="7803515" y="5120640"/>
            <a:ext cx="1800000" cy="1055943"/>
          </a:xfrm>
          <a:prstGeom prst="rect">
            <a:avLst/>
          </a:prstGeom>
          <a:noFill/>
          <a:ln>
            <a:noFill/>
          </a:ln>
        </p:spPr>
      </p:pic>
      <p:pic>
        <p:nvPicPr>
          <p:cNvPr id="13" name="图片 12" descr="图片9"/>
          <p:cNvPicPr>
            <a:picLocks noChangeAspect="1"/>
          </p:cNvPicPr>
          <p:nvPr/>
        </p:nvPicPr>
        <p:blipFill>
          <a:blip r:embed="rId2"/>
          <a:stretch>
            <a:fillRect/>
          </a:stretch>
        </p:blipFill>
        <p:spPr>
          <a:xfrm>
            <a:off x="5440045" y="1582420"/>
            <a:ext cx="1440000" cy="1411443"/>
          </a:xfrm>
          <a:prstGeom prst="rect">
            <a:avLst/>
          </a:prstGeom>
        </p:spPr>
      </p:pic>
      <p:pic>
        <p:nvPicPr>
          <p:cNvPr id="45" name="图片 10"/>
          <p:cNvPicPr>
            <a:picLocks noChangeAspect="1"/>
          </p:cNvPicPr>
          <p:nvPr/>
        </p:nvPicPr>
        <p:blipFill>
          <a:blip r:embed="rId3"/>
          <a:stretch>
            <a:fillRect/>
          </a:stretch>
        </p:blipFill>
        <p:spPr>
          <a:xfrm>
            <a:off x="9897110" y="5120640"/>
            <a:ext cx="1800000" cy="1059263"/>
          </a:xfrm>
          <a:prstGeom prst="rect">
            <a:avLst/>
          </a:prstGeom>
          <a:noFill/>
          <a:ln>
            <a:noFill/>
          </a:ln>
        </p:spPr>
      </p:pic>
      <p:pic>
        <p:nvPicPr>
          <p:cNvPr id="14" name="图片 13" descr="图片11"/>
          <p:cNvPicPr>
            <a:picLocks noChangeAspect="1"/>
          </p:cNvPicPr>
          <p:nvPr/>
        </p:nvPicPr>
        <p:blipFill>
          <a:blip r:embed="rId4"/>
          <a:stretch>
            <a:fillRect/>
          </a:stretch>
        </p:blipFill>
        <p:spPr>
          <a:xfrm>
            <a:off x="5605145" y="3429000"/>
            <a:ext cx="1265959" cy="1440000"/>
          </a:xfrm>
          <a:prstGeom prst="rect">
            <a:avLst/>
          </a:prstGeom>
        </p:spPr>
      </p:pic>
      <p:pic>
        <p:nvPicPr>
          <p:cNvPr id="2" name="图片 2"/>
          <p:cNvPicPr>
            <a:picLocks noChangeAspect="1"/>
          </p:cNvPicPr>
          <p:nvPr/>
        </p:nvPicPr>
        <p:blipFill>
          <a:blip r:embed="rId5"/>
          <a:stretch>
            <a:fillRect/>
          </a:stretch>
        </p:blipFill>
        <p:spPr>
          <a:xfrm>
            <a:off x="436092" y="2806700"/>
            <a:ext cx="4117644" cy="3347603"/>
          </a:xfrm>
          <a:prstGeom prst="rect">
            <a:avLst/>
          </a:prstGeom>
          <a:noFill/>
          <a:ln>
            <a:noFill/>
          </a:ln>
        </p:spPr>
      </p:pic>
      <p:sp>
        <p:nvSpPr>
          <p:cNvPr id="100" name="文本框 99"/>
          <p:cNvSpPr txBox="1"/>
          <p:nvPr/>
        </p:nvSpPr>
        <p:spPr>
          <a:xfrm>
            <a:off x="393382" y="1688465"/>
            <a:ext cx="4340225" cy="1198880"/>
          </a:xfrm>
          <a:prstGeom prst="rect">
            <a:avLst/>
          </a:prstGeom>
          <a:noFill/>
          <a:ln w="9525">
            <a:noFill/>
          </a:ln>
        </p:spPr>
        <p:txBody>
          <a:bodyPr wrap="square">
            <a:spAutoFit/>
          </a:bodyPr>
          <a:p>
            <a:pPr indent="457200"/>
            <a:r>
              <a:rPr kumimoji="1" lang="zh-CN" altLang="en-US" sz="1800" b="0" dirty="0">
                <a:latin typeface="Times New Roman" panose="02020503050405090304" pitchFamily="18" charset="0"/>
                <a:ea typeface="楷体" panose="02010609060101010101" pitchFamily="49" charset="-122"/>
              </a:rPr>
              <a:t>原始数据集“</a:t>
            </a:r>
            <a:r>
              <a:rPr kumimoji="1" lang="en-US" altLang="zh-CN" sz="1800" b="0" dirty="0">
                <a:latin typeface="Times New Roman" panose="02020503050405090304" pitchFamily="18" charset="0"/>
                <a:ea typeface="楷体" panose="02010609060101010101" pitchFamily="49" charset="-122"/>
              </a:rPr>
              <a:t>Handwritten math symbols dataset</a:t>
            </a:r>
            <a:r>
              <a:rPr kumimoji="1" lang="zh-CN" altLang="en-US" sz="1800" b="0" dirty="0">
                <a:latin typeface="Times New Roman" panose="02020503050405090304" pitchFamily="18" charset="0"/>
                <a:ea typeface="楷体" panose="02010609060101010101" pitchFamily="49" charset="-122"/>
              </a:rPr>
              <a:t>”共有82个类，包含各自运算符号和数字字母，每个类中有大约10000张45×45的jpg格式的黑白图像。</a:t>
            </a:r>
            <a:endParaRPr kumimoji="1" lang="zh-CN" altLang="en-US" sz="1800" dirty="0">
              <a:latin typeface="Times New Roman" panose="02020503050405090304" pitchFamily="18" charset="0"/>
              <a:ea typeface="楷体" panose="02010609060101010101" pitchFamily="49" charset="-122"/>
            </a:endParaRPr>
          </a:p>
        </p:txBody>
      </p:sp>
      <p:pic>
        <p:nvPicPr>
          <p:cNvPr id="8" name="图片 3" descr="数据集生成"/>
          <p:cNvPicPr>
            <a:picLocks noChangeAspect="1"/>
          </p:cNvPicPr>
          <p:nvPr/>
        </p:nvPicPr>
        <p:blipFill>
          <a:blip r:embed="rId6"/>
          <a:stretch>
            <a:fillRect/>
          </a:stretch>
        </p:blipFill>
        <p:spPr>
          <a:xfrm>
            <a:off x="7104380" y="1815465"/>
            <a:ext cx="4278630" cy="2921635"/>
          </a:xfrm>
          <a:prstGeom prst="rect">
            <a:avLst/>
          </a:prstGeom>
        </p:spPr>
      </p:pic>
      <p:sp>
        <p:nvSpPr>
          <p:cNvPr id="118" name="矩形 117"/>
          <p:cNvSpPr/>
          <p:nvPr/>
        </p:nvSpPr>
        <p:spPr>
          <a:xfrm>
            <a:off x="240030" y="1705610"/>
            <a:ext cx="4536440" cy="4473575"/>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矩形 53"/>
          <p:cNvSpPr>
            <a:spLocks noChangeArrowheads="1"/>
          </p:cNvSpPr>
          <p:nvPr/>
        </p:nvSpPr>
        <p:spPr bwMode="auto">
          <a:xfrm>
            <a:off x="443072" y="1261825"/>
            <a:ext cx="3883283" cy="377196"/>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原始</a:t>
            </a:r>
            <a:r>
              <a:rPr lang="zh-CN" altLang="en-US" sz="1800" b="1" dirty="0">
                <a:solidFill>
                  <a:schemeClr val="bg1"/>
                </a:solidFill>
                <a:latin typeface="微软雅黑" panose="020B0503020204020204" charset="-122"/>
                <a:ea typeface="微软雅黑" panose="020B0503020204020204" charset="-122"/>
              </a:rPr>
              <a:t>数据集</a:t>
            </a:r>
            <a:endParaRPr lang="zh-CN" altLang="en-US" sz="1800" b="1" dirty="0">
              <a:solidFill>
                <a:schemeClr val="bg1"/>
              </a:solidFill>
              <a:latin typeface="微软雅黑" panose="020B0503020204020204" charset="-122"/>
              <a:ea typeface="微软雅黑" panose="020B0503020204020204" charset="-122"/>
            </a:endParaRPr>
          </a:p>
        </p:txBody>
      </p:sp>
      <p:sp>
        <p:nvSpPr>
          <p:cNvPr id="9" name="矩形 8"/>
          <p:cNvSpPr/>
          <p:nvPr/>
        </p:nvSpPr>
        <p:spPr>
          <a:xfrm>
            <a:off x="5306060" y="1682750"/>
            <a:ext cx="6418580" cy="4494530"/>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1" name="箭头: 左右 5"/>
          <p:cNvSpPr/>
          <p:nvPr>
            <p:custDataLst>
              <p:tags r:id="rId7"/>
            </p:custDataLst>
          </p:nvPr>
        </p:nvSpPr>
        <p:spPr>
          <a:xfrm>
            <a:off x="4514850" y="1207770"/>
            <a:ext cx="1031240" cy="484505"/>
          </a:xfrm>
          <a:prstGeom prst="leftRightArrow">
            <a:avLst/>
          </a:prstGeom>
          <a:solidFill>
            <a:srgbClr val="2E75B6"/>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53"/>
          <p:cNvSpPr>
            <a:spLocks noChangeArrowheads="1"/>
          </p:cNvSpPr>
          <p:nvPr/>
        </p:nvSpPr>
        <p:spPr bwMode="auto">
          <a:xfrm>
            <a:off x="5800090" y="1261745"/>
            <a:ext cx="5577840" cy="377190"/>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数据集生成和自动</a:t>
            </a:r>
            <a:r>
              <a:rPr lang="zh-CN" altLang="en-US" sz="1800" b="1" dirty="0">
                <a:solidFill>
                  <a:schemeClr val="bg1"/>
                </a:solidFill>
                <a:latin typeface="微软雅黑" panose="020B0503020204020204" charset="-122"/>
                <a:ea typeface="微软雅黑" panose="020B0503020204020204" charset="-122"/>
              </a:rPr>
              <a:t>标注</a:t>
            </a:r>
            <a:endParaRPr lang="zh-CN" altLang="en-US" sz="1800" b="1" dirty="0">
              <a:solidFill>
                <a:schemeClr val="bg1"/>
              </a:solidFill>
              <a:latin typeface="微软雅黑" panose="020B0503020204020204" charset="-122"/>
              <a:ea typeface="微软雅黑" panose="020B0503020204020204" charset="-122"/>
            </a:endParaRPr>
          </a:p>
        </p:txBody>
      </p:sp>
      <p:sp>
        <p:nvSpPr>
          <p:cNvPr id="173" name="下箭头 172"/>
          <p:cNvSpPr/>
          <p:nvPr>
            <p:custDataLst>
              <p:tags r:id="rId8"/>
            </p:custDataLst>
          </p:nvPr>
        </p:nvSpPr>
        <p:spPr>
          <a:xfrm>
            <a:off x="5739765" y="3100070"/>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custDataLst>
              <p:tags r:id="rId9"/>
            </p:custDataLst>
          </p:nvPr>
        </p:nvSpPr>
        <p:spPr>
          <a:xfrm>
            <a:off x="407502" y="828710"/>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数据集生成</a:t>
            </a:r>
            <a:r>
              <a:rPr lang="en-US" altLang="zh-CN"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自动数据生成与</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标注</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sp>
        <p:nvSpPr>
          <p:cNvPr id="174" name="文本框 173"/>
          <p:cNvSpPr txBox="1"/>
          <p:nvPr>
            <p:custDataLst>
              <p:tags r:id="rId10"/>
            </p:custDataLst>
          </p:nvPr>
        </p:nvSpPr>
        <p:spPr>
          <a:xfrm>
            <a:off x="5875655" y="3153410"/>
            <a:ext cx="1229360" cy="275590"/>
          </a:xfrm>
          <a:prstGeom prst="rect">
            <a:avLst/>
          </a:prstGeom>
          <a:noFill/>
        </p:spPr>
        <p:txBody>
          <a:bodyPr wrap="square" rtlCol="0">
            <a:spAutoFit/>
          </a:bodyPr>
          <a:p>
            <a:r>
              <a:rPr lang="zh-CN" altLang="en-US" sz="1200"/>
              <a:t>添加</a:t>
            </a:r>
            <a:r>
              <a:rPr lang="en-US" altLang="zh-CN" sz="1200"/>
              <a:t>alpha</a:t>
            </a:r>
            <a:r>
              <a:rPr lang="zh-CN" altLang="en-US" sz="1200"/>
              <a:t>通道</a:t>
            </a:r>
            <a:endParaRPr lang="zh-CN" altLang="en-US" sz="1200"/>
          </a:p>
        </p:txBody>
      </p:sp>
      <p:sp>
        <p:nvSpPr>
          <p:cNvPr id="15" name="下箭头 14"/>
          <p:cNvSpPr/>
          <p:nvPr>
            <p:custDataLst>
              <p:tags r:id="rId11"/>
            </p:custDataLst>
          </p:nvPr>
        </p:nvSpPr>
        <p:spPr>
          <a:xfrm>
            <a:off x="5739765" y="4869180"/>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文本框 16"/>
          <p:cNvSpPr txBox="1"/>
          <p:nvPr>
            <p:custDataLst>
              <p:tags r:id="rId12"/>
            </p:custDataLst>
          </p:nvPr>
        </p:nvSpPr>
        <p:spPr>
          <a:xfrm>
            <a:off x="5875655" y="4911090"/>
            <a:ext cx="1229360" cy="275590"/>
          </a:xfrm>
          <a:prstGeom prst="rect">
            <a:avLst/>
          </a:prstGeom>
          <a:noFill/>
        </p:spPr>
        <p:txBody>
          <a:bodyPr wrap="square" rtlCol="0">
            <a:spAutoFit/>
          </a:bodyPr>
          <a:p>
            <a:r>
              <a:rPr lang="zh-CN" altLang="en-US" sz="1200"/>
              <a:t>生成</a:t>
            </a:r>
            <a:r>
              <a:rPr lang="zh-CN" altLang="en-US" sz="1200"/>
              <a:t>矩阵</a:t>
            </a:r>
            <a:endParaRPr lang="zh-CN" altLang="en-US" sz="1200"/>
          </a:p>
        </p:txBody>
      </p:sp>
      <p:pic>
        <p:nvPicPr>
          <p:cNvPr id="24" name="图片 23" descr="图片18"/>
          <p:cNvPicPr>
            <a:picLocks noChangeAspect="1"/>
          </p:cNvPicPr>
          <p:nvPr/>
        </p:nvPicPr>
        <p:blipFill>
          <a:blip r:embed="rId13"/>
          <a:srcRect l="6749" r="10871"/>
          <a:stretch>
            <a:fillRect/>
          </a:stretch>
        </p:blipFill>
        <p:spPr>
          <a:xfrm>
            <a:off x="5605145" y="5304155"/>
            <a:ext cx="1800000" cy="750993"/>
          </a:xfrm>
          <a:prstGeom prst="rect">
            <a:avLst/>
          </a:prstGeom>
        </p:spPr>
      </p:pic>
      <p:sp>
        <p:nvSpPr>
          <p:cNvPr id="18" name="下箭头 17"/>
          <p:cNvSpPr/>
          <p:nvPr>
            <p:custDataLst>
              <p:tags r:id="rId14"/>
            </p:custDataLst>
          </p:nvPr>
        </p:nvSpPr>
        <p:spPr>
          <a:xfrm rot="16200000">
            <a:off x="7517130" y="5491480"/>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下箭头 19"/>
          <p:cNvSpPr/>
          <p:nvPr>
            <p:custDataLst>
              <p:tags r:id="rId15"/>
            </p:custDataLst>
          </p:nvPr>
        </p:nvSpPr>
        <p:spPr>
          <a:xfrm rot="16200000">
            <a:off x="9754235" y="5491480"/>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custDataLst>
              <p:tags r:id="rId16"/>
            </p:custDataLst>
          </p:nvPr>
        </p:nvSpPr>
        <p:spPr>
          <a:xfrm>
            <a:off x="7105015" y="5028565"/>
            <a:ext cx="975995" cy="275590"/>
          </a:xfrm>
          <a:prstGeom prst="rect">
            <a:avLst/>
          </a:prstGeom>
          <a:noFill/>
        </p:spPr>
        <p:txBody>
          <a:bodyPr wrap="square" rtlCol="0">
            <a:spAutoFit/>
          </a:bodyPr>
          <a:p>
            <a:r>
              <a:rPr lang="zh-CN" altLang="en-US" sz="1200"/>
              <a:t>添加</a:t>
            </a:r>
            <a:r>
              <a:rPr lang="zh-CN" altLang="en-US" sz="1200"/>
              <a:t>随机性</a:t>
            </a:r>
            <a:endParaRPr lang="zh-CN" altLang="en-US" sz="1200"/>
          </a:p>
        </p:txBody>
      </p:sp>
      <p:sp>
        <p:nvSpPr>
          <p:cNvPr id="22" name="文本框 21"/>
          <p:cNvSpPr txBox="1"/>
          <p:nvPr>
            <p:custDataLst>
              <p:tags r:id="rId17"/>
            </p:custDataLst>
          </p:nvPr>
        </p:nvSpPr>
        <p:spPr>
          <a:xfrm>
            <a:off x="9310370" y="5032375"/>
            <a:ext cx="1115060" cy="275590"/>
          </a:xfrm>
          <a:prstGeom prst="rect">
            <a:avLst/>
          </a:prstGeom>
          <a:noFill/>
        </p:spPr>
        <p:txBody>
          <a:bodyPr wrap="square" rtlCol="0">
            <a:spAutoFit/>
          </a:bodyPr>
          <a:p>
            <a:r>
              <a:rPr lang="zh-CN" altLang="en-US" sz="1200"/>
              <a:t>近似手写</a:t>
            </a:r>
            <a:r>
              <a:rPr lang="zh-CN" altLang="en-US" sz="1200"/>
              <a:t>算式</a:t>
            </a:r>
            <a:endParaRPr lang="zh-CN" altLang="en-US" sz="1200"/>
          </a:p>
        </p:txBody>
      </p:sp>
      <p:sp>
        <p:nvSpPr>
          <p:cNvPr id="3" name="矩形 123"/>
          <p:cNvSpPr/>
          <p:nvPr>
            <p:custDataLst>
              <p:tags r:id="rId18"/>
            </p:custDataLst>
          </p:nvPr>
        </p:nvSpPr>
        <p:spPr>
          <a:xfrm>
            <a:off x="595516" y="6291463"/>
            <a:ext cx="10836000" cy="482600"/>
          </a:xfrm>
          <a:prstGeom prst="rect">
            <a:avLst/>
          </a:prstGeom>
          <a:solidFill>
            <a:schemeClr val="accent5">
              <a:lumMod val="75000"/>
            </a:schemeClr>
          </a:solidFill>
          <a:ln w="19050">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charset="-122"/>
                <a:ea typeface="微软雅黑" panose="020B0503020204020204" charset="-122"/>
              </a:rPr>
              <a:t>动态数据集</a:t>
            </a:r>
            <a:r>
              <a:rPr lang="zh-CN" altLang="en-US" sz="2000" b="1" dirty="0">
                <a:solidFill>
                  <a:schemeClr val="bg1"/>
                </a:solidFill>
                <a:latin typeface="微软雅黑" panose="020B0503020204020204" charset="-122"/>
                <a:ea typeface="微软雅黑" panose="020B0503020204020204" charset="-122"/>
              </a:rPr>
              <a:t>构建应对不同情况下的数学任务</a:t>
            </a:r>
            <a:r>
              <a:rPr lang="zh-CN" altLang="en-US" sz="2000" b="1" dirty="0">
                <a:solidFill>
                  <a:schemeClr val="bg1"/>
                </a:solidFill>
                <a:latin typeface="微软雅黑" panose="020B0503020204020204" charset="-122"/>
                <a:ea typeface="微软雅黑" panose="020B0503020204020204" charset="-122"/>
              </a:rPr>
              <a:t>识别</a:t>
            </a:r>
            <a:endParaRPr lang="zh-CN" altLang="en-US" sz="2000" b="1" dirty="0">
              <a:solidFill>
                <a:schemeClr val="bg1"/>
              </a:solidFill>
              <a:latin typeface="微软雅黑" panose="020B0503020204020204" charset="-122"/>
              <a:ea typeface="微软雅黑" panose="020B0503020204020204" charset="-122"/>
            </a:endParaRPr>
          </a:p>
        </p:txBody>
      </p:sp>
      <p:grpSp>
        <p:nvGrpSpPr>
          <p:cNvPr id="4" name="组合 3"/>
          <p:cNvGrpSpPr/>
          <p:nvPr/>
        </p:nvGrpSpPr>
        <p:grpSpPr>
          <a:xfrm>
            <a:off x="-267261" y="417894"/>
            <a:ext cx="547168" cy="547168"/>
            <a:chOff x="-288100" y="193150"/>
            <a:chExt cx="547168" cy="547168"/>
          </a:xfrm>
        </p:grpSpPr>
        <p:sp>
          <p:nvSpPr>
            <p:cNvPr id="5" name="直角三角形 4"/>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39926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36" name="文本框 35"/>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7" name="文本框 36"/>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8" name="文本框 37"/>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19" name="图片 18" descr="1181747329179_.pic"/>
          <p:cNvPicPr>
            <a:picLocks noChangeAspect="1"/>
          </p:cNvPicPr>
          <p:nvPr/>
        </p:nvPicPr>
        <p:blipFill>
          <a:blip r:embed="rId19"/>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302092" y="90681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数据集</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pic>
        <p:nvPicPr>
          <p:cNvPr id="2" name="图片 1"/>
          <p:cNvPicPr>
            <a:picLocks noChangeAspect="1"/>
          </p:cNvPicPr>
          <p:nvPr/>
        </p:nvPicPr>
        <p:blipFill>
          <a:blip r:embed="rId2"/>
          <a:stretch>
            <a:fillRect/>
          </a:stretch>
        </p:blipFill>
        <p:spPr>
          <a:xfrm>
            <a:off x="494665" y="2219325"/>
            <a:ext cx="3240000" cy="2982617"/>
          </a:xfrm>
          <a:prstGeom prst="rect">
            <a:avLst/>
          </a:prstGeom>
        </p:spPr>
      </p:pic>
      <p:sp>
        <p:nvSpPr>
          <p:cNvPr id="118" name="矩形 117"/>
          <p:cNvSpPr/>
          <p:nvPr/>
        </p:nvSpPr>
        <p:spPr>
          <a:xfrm>
            <a:off x="443230" y="2019935"/>
            <a:ext cx="3355340" cy="3417570"/>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矩形 53"/>
          <p:cNvSpPr>
            <a:spLocks noChangeArrowheads="1"/>
          </p:cNvSpPr>
          <p:nvPr/>
        </p:nvSpPr>
        <p:spPr bwMode="auto">
          <a:xfrm>
            <a:off x="891540" y="1456055"/>
            <a:ext cx="2906395" cy="377190"/>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手写</a:t>
            </a:r>
            <a:r>
              <a:rPr lang="zh-CN" altLang="en-US" sz="1800" b="1" dirty="0">
                <a:solidFill>
                  <a:schemeClr val="bg1"/>
                </a:solidFill>
                <a:latin typeface="微软雅黑" panose="020B0503020204020204" charset="-122"/>
                <a:ea typeface="微软雅黑" panose="020B0503020204020204" charset="-122"/>
              </a:rPr>
              <a:t>标注</a:t>
            </a:r>
            <a:endParaRPr lang="zh-CN" altLang="en-US" sz="1800" b="1" dirty="0">
              <a:solidFill>
                <a:schemeClr val="bg1"/>
              </a:solidFill>
              <a:latin typeface="微软雅黑" panose="020B0503020204020204" charset="-122"/>
              <a:ea typeface="微软雅黑" panose="020B0503020204020204" charset="-122"/>
            </a:endParaRPr>
          </a:p>
        </p:txBody>
      </p:sp>
      <p:sp>
        <p:nvSpPr>
          <p:cNvPr id="9" name="矩形 123"/>
          <p:cNvSpPr/>
          <p:nvPr>
            <p:custDataLst>
              <p:tags r:id="rId3"/>
            </p:custDataLst>
          </p:nvPr>
        </p:nvSpPr>
        <p:spPr>
          <a:xfrm>
            <a:off x="827926" y="5893318"/>
            <a:ext cx="10836000" cy="482600"/>
          </a:xfrm>
          <a:prstGeom prst="rect">
            <a:avLst/>
          </a:prstGeom>
          <a:solidFill>
            <a:schemeClr val="accent5">
              <a:lumMod val="75000"/>
            </a:schemeClr>
          </a:solidFill>
          <a:ln w="19050">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bg1"/>
                </a:solidFill>
                <a:latin typeface="微软雅黑" panose="020B0503020204020204" charset="-122"/>
                <a:ea typeface="微软雅黑" panose="020B0503020204020204" charset="-122"/>
              </a:rPr>
              <a:t>生成和标注了</a:t>
            </a:r>
            <a:r>
              <a:rPr lang="en-US" altLang="zh-CN" sz="2000" b="1" dirty="0">
                <a:solidFill>
                  <a:schemeClr val="bg1"/>
                </a:solidFill>
                <a:latin typeface="微软雅黑" panose="020B0503020204020204" charset="-122"/>
                <a:ea typeface="微软雅黑" panose="020B0503020204020204" charset="-122"/>
              </a:rPr>
              <a:t>2</a:t>
            </a:r>
            <a:r>
              <a:rPr lang="en-US" altLang="zh-CN" sz="2000" b="1" dirty="0">
                <a:solidFill>
                  <a:schemeClr val="bg1"/>
                </a:solidFill>
                <a:latin typeface="微软雅黑" panose="020B0503020204020204" charset="-122"/>
                <a:ea typeface="微软雅黑" panose="020B0503020204020204" charset="-122"/>
              </a:rPr>
              <a:t>000+</a:t>
            </a:r>
            <a:r>
              <a:rPr lang="zh-CN" altLang="en-US" sz="2000" b="1" dirty="0">
                <a:solidFill>
                  <a:schemeClr val="bg1"/>
                </a:solidFill>
                <a:latin typeface="微软雅黑" panose="020B0503020204020204" charset="-122"/>
                <a:ea typeface="微软雅黑" panose="020B0503020204020204" charset="-122"/>
              </a:rPr>
              <a:t>各样的</a:t>
            </a:r>
            <a:r>
              <a:rPr lang="zh-CN" altLang="en-US" sz="2000" b="1" dirty="0">
                <a:solidFill>
                  <a:schemeClr val="bg1"/>
                </a:solidFill>
                <a:latin typeface="微软雅黑" panose="020B0503020204020204" charset="-122"/>
                <a:ea typeface="微软雅黑" panose="020B0503020204020204" charset="-122"/>
              </a:rPr>
              <a:t>算式</a:t>
            </a:r>
            <a:endParaRPr lang="zh-CN" altLang="en-US" sz="2000" b="1" dirty="0">
              <a:solidFill>
                <a:schemeClr val="bg1"/>
              </a:solidFill>
              <a:latin typeface="微软雅黑" panose="020B0503020204020204" charset="-122"/>
              <a:ea typeface="微软雅黑" panose="020B0503020204020204" charset="-122"/>
            </a:endParaRPr>
          </a:p>
        </p:txBody>
      </p:sp>
      <p:sp>
        <p:nvSpPr>
          <p:cNvPr id="11" name="矩形 10"/>
          <p:cNvSpPr/>
          <p:nvPr/>
        </p:nvSpPr>
        <p:spPr>
          <a:xfrm>
            <a:off x="3898900" y="2019935"/>
            <a:ext cx="3517900" cy="3417570"/>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2" name="矩形 53"/>
          <p:cNvSpPr>
            <a:spLocks noChangeArrowheads="1"/>
          </p:cNvSpPr>
          <p:nvPr/>
        </p:nvSpPr>
        <p:spPr bwMode="auto">
          <a:xfrm>
            <a:off x="4232910" y="1456055"/>
            <a:ext cx="2849880" cy="377190"/>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预处理</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7516495" y="2019935"/>
            <a:ext cx="4147820" cy="3417570"/>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Data to Drag</a:t>
            </a:r>
            <a:endParaRPr lang="en-US" altLang="zh-CN" dirty="0"/>
          </a:p>
        </p:txBody>
      </p:sp>
      <p:sp>
        <p:nvSpPr>
          <p:cNvPr id="14" name="矩形 53"/>
          <p:cNvSpPr>
            <a:spLocks noChangeArrowheads="1"/>
          </p:cNvSpPr>
          <p:nvPr/>
        </p:nvSpPr>
        <p:spPr bwMode="auto">
          <a:xfrm>
            <a:off x="7783195" y="1456055"/>
            <a:ext cx="3500755" cy="377190"/>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数据集</a:t>
            </a:r>
            <a:r>
              <a:rPr lang="zh-CN" altLang="en-US" sz="1800" b="1" dirty="0">
                <a:solidFill>
                  <a:schemeClr val="bg1"/>
                </a:solidFill>
                <a:latin typeface="微软雅黑" panose="020B0503020204020204" charset="-122"/>
                <a:ea typeface="微软雅黑" panose="020B0503020204020204" charset="-122"/>
              </a:rPr>
              <a:t>生成</a:t>
            </a:r>
            <a:endParaRPr lang="zh-CN" altLang="en-US" sz="1800" b="1" dirty="0">
              <a:solidFill>
                <a:schemeClr val="bg1"/>
              </a:solidFill>
              <a:latin typeface="微软雅黑" panose="020B0503020204020204" charset="-122"/>
              <a:ea typeface="微软雅黑" panose="020B0503020204020204" charset="-122"/>
            </a:endParaRPr>
          </a:p>
        </p:txBody>
      </p:sp>
      <p:pic>
        <p:nvPicPr>
          <p:cNvPr id="26" name="图片 25" descr="21602148"/>
          <p:cNvPicPr>
            <a:picLocks noChangeAspect="1"/>
          </p:cNvPicPr>
          <p:nvPr>
            <p:custDataLst>
              <p:tags r:id="rId4"/>
            </p:custDataLst>
          </p:nvPr>
        </p:nvPicPr>
        <p:blipFill>
          <a:blip r:embed="rId5">
            <a:extLst>
              <a:ext uri="{96DAC541-7B7A-43D3-8B79-37D633B846F1}">
                <asvg:svgBlip xmlns:asvg="http://schemas.microsoft.com/office/drawing/2016/SVG/main" r:embed="rId6"/>
              </a:ext>
            </a:extLst>
          </a:blip>
          <a:stretch>
            <a:fillRect/>
          </a:stretch>
        </p:blipFill>
        <p:spPr>
          <a:xfrm>
            <a:off x="3898900" y="1456055"/>
            <a:ext cx="297815" cy="312420"/>
          </a:xfrm>
          <a:prstGeom prst="rect">
            <a:avLst/>
          </a:prstGeom>
        </p:spPr>
      </p:pic>
      <p:pic>
        <p:nvPicPr>
          <p:cNvPr id="20" name="图片 19" descr="21602148"/>
          <p:cNvPicPr>
            <a:picLocks noChangeAspect="1"/>
          </p:cNvPicPr>
          <p:nvPr>
            <p:custDataLst>
              <p:tags r:id="rId7"/>
            </p:custDataLst>
          </p:nvPr>
        </p:nvPicPr>
        <p:blipFill>
          <a:blip r:embed="rId5">
            <a:extLst>
              <a:ext uri="{96DAC541-7B7A-43D3-8B79-37D633B846F1}">
                <asvg:svgBlip xmlns:asvg="http://schemas.microsoft.com/office/drawing/2016/SVG/main" r:embed="rId6"/>
              </a:ext>
            </a:extLst>
          </a:blip>
          <a:stretch>
            <a:fillRect/>
          </a:stretch>
        </p:blipFill>
        <p:spPr>
          <a:xfrm>
            <a:off x="7284085" y="1456055"/>
            <a:ext cx="297815" cy="312420"/>
          </a:xfrm>
          <a:prstGeom prst="rect">
            <a:avLst/>
          </a:prstGeom>
        </p:spPr>
      </p:pic>
      <p:pic>
        <p:nvPicPr>
          <p:cNvPr id="15" name="图片 14" descr="图片5"/>
          <p:cNvPicPr>
            <a:picLocks noChangeAspect="1"/>
          </p:cNvPicPr>
          <p:nvPr/>
        </p:nvPicPr>
        <p:blipFill>
          <a:blip r:embed="rId8"/>
          <a:stretch>
            <a:fillRect/>
          </a:stretch>
        </p:blipFill>
        <p:spPr>
          <a:xfrm>
            <a:off x="3973830" y="2300605"/>
            <a:ext cx="3366770" cy="1129030"/>
          </a:xfrm>
          <a:prstGeom prst="rect">
            <a:avLst/>
          </a:prstGeom>
        </p:spPr>
      </p:pic>
      <p:sp>
        <p:nvSpPr>
          <p:cNvPr id="59" name="文本框 58"/>
          <p:cNvSpPr txBox="1"/>
          <p:nvPr>
            <p:custDataLst>
              <p:tags r:id="rId9"/>
            </p:custDataLst>
          </p:nvPr>
        </p:nvSpPr>
        <p:spPr>
          <a:xfrm>
            <a:off x="3973830" y="3665855"/>
            <a:ext cx="1824990" cy="1771650"/>
          </a:xfrm>
          <a:prstGeom prst="rect">
            <a:avLst/>
          </a:prstGeom>
          <a:noFill/>
        </p:spPr>
        <p:txBody>
          <a:bodyPr wrap="square" rtlCol="0">
            <a:noAutofit/>
          </a:bodyPr>
          <a:p>
            <a:pPr marL="285750" indent="-285750" algn="l">
              <a:buFont typeface="Wingdings" panose="05000000000000000000" pitchFamily="2" charset="0"/>
              <a:buChar char="Ø"/>
            </a:pPr>
            <a:r>
              <a:rPr lang="zh-CN" altLang="en-US" sz="1000" dirty="0"/>
              <a:t>高斯模糊去噪</a:t>
            </a:r>
            <a:endParaRPr lang="zh-CN" altLang="en-US" sz="1000" dirty="0"/>
          </a:p>
          <a:p>
            <a:pPr marL="285750" indent="-285750" algn="l">
              <a:buFont typeface="Wingdings" panose="05000000000000000000" pitchFamily="2" charset="0"/>
              <a:buChar char="Ø"/>
            </a:pPr>
            <a:endParaRPr lang="zh-CN" altLang="en-US" sz="1000" dirty="0"/>
          </a:p>
          <a:p>
            <a:pPr marL="285750" indent="-285750" algn="l">
              <a:buFont typeface="Wingdings" panose="05000000000000000000" pitchFamily="2" charset="0"/>
              <a:buChar char="Ø"/>
            </a:pPr>
            <a:endParaRPr lang="zh-CN" altLang="en-US" sz="1000" dirty="0"/>
          </a:p>
          <a:p>
            <a:pPr marL="285750" indent="-285750" algn="l">
              <a:buFont typeface="Wingdings" panose="05000000000000000000" pitchFamily="2" charset="0"/>
              <a:buChar char="Ø"/>
            </a:pPr>
            <a:endParaRPr lang="zh-CN" altLang="en-US" sz="1000" dirty="0"/>
          </a:p>
          <a:p>
            <a:pPr marL="285750" indent="-285750" algn="l">
              <a:buFont typeface="Wingdings" panose="05000000000000000000" pitchFamily="2" charset="0"/>
              <a:buChar char="Ø"/>
            </a:pPr>
            <a:endParaRPr lang="zh-CN" altLang="en-US" sz="1000" dirty="0"/>
          </a:p>
          <a:p>
            <a:pPr marL="285750" indent="-285750" algn="l">
              <a:buFont typeface="Wingdings" panose="05000000000000000000" pitchFamily="2" charset="0"/>
              <a:buChar char="Ø"/>
            </a:pPr>
            <a:r>
              <a:rPr lang="zh-CN" altLang="en-US" sz="1000" dirty="0"/>
              <a:t>自适应阈值二值化</a:t>
            </a:r>
            <a:endParaRPr lang="zh-CN" altLang="en-US" sz="1000" dirty="0"/>
          </a:p>
          <a:p>
            <a:pPr marL="285750" indent="-285750" algn="l">
              <a:buFont typeface="Wingdings" panose="05000000000000000000" pitchFamily="2" charset="0"/>
              <a:buChar char="Ø"/>
            </a:pPr>
            <a:endParaRPr lang="zh-CN" altLang="en-US" sz="1000" dirty="0"/>
          </a:p>
          <a:p>
            <a:pPr marL="285750" indent="-285750" algn="l">
              <a:buFont typeface="Wingdings" panose="05000000000000000000" pitchFamily="2" charset="0"/>
              <a:buChar char="Ø"/>
            </a:pPr>
            <a:endParaRPr lang="zh-CN" altLang="en-US" sz="1000" dirty="0"/>
          </a:p>
          <a:p>
            <a:pPr indent="0" algn="l">
              <a:buFont typeface="Wingdings" panose="05000000000000000000" pitchFamily="2" charset="0"/>
              <a:buNone/>
            </a:pPr>
            <a:endParaRPr lang="zh-CN" altLang="en-US" sz="1000" dirty="0"/>
          </a:p>
        </p:txBody>
      </p:sp>
      <p:pic>
        <p:nvPicPr>
          <p:cNvPr id="18" name="图片 17"/>
          <p:cNvPicPr>
            <a:picLocks noChangeAspect="1"/>
          </p:cNvPicPr>
          <p:nvPr/>
        </p:nvPicPr>
        <p:blipFill>
          <a:blip r:embed="rId10"/>
          <a:stretch>
            <a:fillRect/>
          </a:stretch>
        </p:blipFill>
        <p:spPr>
          <a:xfrm>
            <a:off x="3975100" y="4010660"/>
            <a:ext cx="1705610" cy="307975"/>
          </a:xfrm>
          <a:prstGeom prst="rect">
            <a:avLst/>
          </a:prstGeom>
        </p:spPr>
      </p:pic>
      <p:pic>
        <p:nvPicPr>
          <p:cNvPr id="17" name="图片 16"/>
          <p:cNvPicPr>
            <a:picLocks noChangeAspect="1"/>
          </p:cNvPicPr>
          <p:nvPr/>
        </p:nvPicPr>
        <p:blipFill>
          <a:blip r:embed="rId11"/>
          <a:stretch>
            <a:fillRect/>
          </a:stretch>
        </p:blipFill>
        <p:spPr>
          <a:xfrm>
            <a:off x="4137660" y="4752975"/>
            <a:ext cx="1424305" cy="448945"/>
          </a:xfrm>
          <a:prstGeom prst="rect">
            <a:avLst/>
          </a:prstGeom>
        </p:spPr>
      </p:pic>
      <p:sp>
        <p:nvSpPr>
          <p:cNvPr id="19" name="文本框 18"/>
          <p:cNvSpPr txBox="1"/>
          <p:nvPr/>
        </p:nvSpPr>
        <p:spPr>
          <a:xfrm>
            <a:off x="5662295" y="3510280"/>
            <a:ext cx="1754505" cy="1168400"/>
          </a:xfrm>
          <a:prstGeom prst="rect">
            <a:avLst/>
          </a:prstGeom>
          <a:noFill/>
        </p:spPr>
        <p:txBody>
          <a:bodyPr wrap="square" rtlCol="0" anchor="t">
            <a:spAutoFit/>
          </a:bodyPr>
          <a:p>
            <a:pPr marL="285750" indent="-285750" algn="l">
              <a:buFont typeface="Wingdings" panose="05000000000000000000" pitchFamily="2" charset="0"/>
              <a:buChar char="Ø"/>
            </a:pPr>
            <a:endParaRPr lang="zh-CN" altLang="en-US" sz="1000" dirty="0"/>
          </a:p>
          <a:p>
            <a:pPr marL="285750" indent="-285750" algn="l">
              <a:buFont typeface="Wingdings" panose="05000000000000000000" pitchFamily="2" charset="0"/>
              <a:buChar char="Ø"/>
            </a:pPr>
            <a:r>
              <a:rPr lang="zh-CN" altLang="en-US" sz="1000" dirty="0">
                <a:sym typeface="+mn-ea"/>
              </a:rPr>
              <a:t>形态学开运算去除噪点</a:t>
            </a:r>
            <a:endParaRPr lang="zh-CN" altLang="en-US" sz="1000" dirty="0">
              <a:sym typeface="+mn-ea"/>
            </a:endParaRPr>
          </a:p>
          <a:p>
            <a:pPr marL="285750" indent="-285750" algn="l">
              <a:buFont typeface="Wingdings" panose="05000000000000000000" pitchFamily="2" charset="0"/>
              <a:buChar char="Ø"/>
            </a:pPr>
            <a:endParaRPr lang="zh-CN" altLang="en-US" sz="1000" dirty="0">
              <a:sym typeface="+mn-ea"/>
            </a:endParaRPr>
          </a:p>
          <a:p>
            <a:pPr marL="285750" indent="-285750" algn="l">
              <a:buFont typeface="Wingdings" panose="05000000000000000000" pitchFamily="2" charset="0"/>
              <a:buChar char="Ø"/>
            </a:pPr>
            <a:endParaRPr lang="zh-CN" altLang="en-US" sz="1000" dirty="0">
              <a:sym typeface="+mn-ea"/>
            </a:endParaRPr>
          </a:p>
          <a:p>
            <a:pPr marL="285750" indent="-285750" algn="l">
              <a:buFont typeface="Wingdings" panose="05000000000000000000" pitchFamily="2" charset="0"/>
              <a:buChar char="Ø"/>
            </a:pPr>
            <a:endParaRPr lang="zh-CN" altLang="en-US" sz="1000" dirty="0"/>
          </a:p>
          <a:p>
            <a:pPr marL="285750" indent="-285750" algn="l">
              <a:buFont typeface="Wingdings" panose="05000000000000000000" pitchFamily="2" charset="0"/>
              <a:buChar char="Ø"/>
            </a:pPr>
            <a:endParaRPr lang="en-US" altLang="zh-CN" sz="1000" dirty="0">
              <a:sym typeface="+mn-ea"/>
            </a:endParaRPr>
          </a:p>
          <a:p>
            <a:pPr marL="285750" indent="-285750" algn="l">
              <a:buFont typeface="Wingdings" panose="05000000000000000000" pitchFamily="2" charset="0"/>
              <a:buChar char="Ø"/>
            </a:pPr>
            <a:r>
              <a:rPr lang="en-US" altLang="zh-CN" sz="1000" dirty="0">
                <a:sym typeface="+mn-ea"/>
              </a:rPr>
              <a:t>Shi-Tomasi </a:t>
            </a:r>
            <a:r>
              <a:rPr lang="zh-CN" altLang="en-US" sz="1000" dirty="0">
                <a:sym typeface="+mn-ea"/>
              </a:rPr>
              <a:t>角点检测</a:t>
            </a:r>
            <a:endParaRPr lang="zh-CN" altLang="en-US" sz="1000" dirty="0">
              <a:sym typeface="+mn-ea"/>
            </a:endParaRPr>
          </a:p>
        </p:txBody>
      </p:sp>
      <p:pic>
        <p:nvPicPr>
          <p:cNvPr id="23" name="图片 22"/>
          <p:cNvPicPr>
            <a:picLocks noChangeAspect="1"/>
          </p:cNvPicPr>
          <p:nvPr/>
        </p:nvPicPr>
        <p:blipFill>
          <a:blip r:embed="rId12"/>
          <a:stretch>
            <a:fillRect/>
          </a:stretch>
        </p:blipFill>
        <p:spPr>
          <a:xfrm>
            <a:off x="5848350" y="4192270"/>
            <a:ext cx="1383030" cy="235585"/>
          </a:xfrm>
          <a:prstGeom prst="rect">
            <a:avLst/>
          </a:prstGeom>
        </p:spPr>
      </p:pic>
      <p:pic>
        <p:nvPicPr>
          <p:cNvPr id="22" name="图片 21"/>
          <p:cNvPicPr>
            <a:picLocks noChangeAspect="1"/>
          </p:cNvPicPr>
          <p:nvPr/>
        </p:nvPicPr>
        <p:blipFill>
          <a:blip r:embed="rId13"/>
          <a:stretch>
            <a:fillRect/>
          </a:stretch>
        </p:blipFill>
        <p:spPr>
          <a:xfrm>
            <a:off x="5848350" y="3896995"/>
            <a:ext cx="1383030" cy="256540"/>
          </a:xfrm>
          <a:prstGeom prst="rect">
            <a:avLst/>
          </a:prstGeom>
        </p:spPr>
      </p:pic>
      <p:pic>
        <p:nvPicPr>
          <p:cNvPr id="24" name="图片 23"/>
          <p:cNvPicPr>
            <a:picLocks noChangeAspect="1"/>
          </p:cNvPicPr>
          <p:nvPr/>
        </p:nvPicPr>
        <p:blipFill>
          <a:blip r:embed="rId14"/>
          <a:stretch>
            <a:fillRect/>
          </a:stretch>
        </p:blipFill>
        <p:spPr>
          <a:xfrm>
            <a:off x="6038215" y="4777740"/>
            <a:ext cx="1002030" cy="384175"/>
          </a:xfrm>
          <a:prstGeom prst="rect">
            <a:avLst/>
          </a:prstGeom>
        </p:spPr>
      </p:pic>
      <p:pic>
        <p:nvPicPr>
          <p:cNvPr id="21" name="图片 20" descr="1"/>
          <p:cNvPicPr>
            <a:picLocks noChangeAspect="1"/>
          </p:cNvPicPr>
          <p:nvPr/>
        </p:nvPicPr>
        <p:blipFill>
          <a:blip r:embed="rId15"/>
          <a:stretch>
            <a:fillRect/>
          </a:stretch>
        </p:blipFill>
        <p:spPr>
          <a:xfrm>
            <a:off x="7660640" y="2178050"/>
            <a:ext cx="2957830" cy="556895"/>
          </a:xfrm>
          <a:prstGeom prst="rect">
            <a:avLst/>
          </a:prstGeom>
        </p:spPr>
      </p:pic>
      <p:pic>
        <p:nvPicPr>
          <p:cNvPr id="25" name="图片 24" descr="2"/>
          <p:cNvPicPr>
            <a:picLocks noChangeAspect="1"/>
          </p:cNvPicPr>
          <p:nvPr/>
        </p:nvPicPr>
        <p:blipFill>
          <a:blip r:embed="rId16"/>
          <a:stretch>
            <a:fillRect/>
          </a:stretch>
        </p:blipFill>
        <p:spPr>
          <a:xfrm>
            <a:off x="8247380" y="2654935"/>
            <a:ext cx="3253740" cy="473710"/>
          </a:xfrm>
          <a:prstGeom prst="rect">
            <a:avLst/>
          </a:prstGeom>
        </p:spPr>
      </p:pic>
      <p:pic>
        <p:nvPicPr>
          <p:cNvPr id="38" name="图片 37" descr="3"/>
          <p:cNvPicPr>
            <a:picLocks noChangeAspect="1"/>
          </p:cNvPicPr>
          <p:nvPr/>
        </p:nvPicPr>
        <p:blipFill>
          <a:blip r:embed="rId17"/>
          <a:stretch>
            <a:fillRect/>
          </a:stretch>
        </p:blipFill>
        <p:spPr>
          <a:xfrm>
            <a:off x="7660640" y="3079750"/>
            <a:ext cx="1767840" cy="662305"/>
          </a:xfrm>
          <a:prstGeom prst="rect">
            <a:avLst/>
          </a:prstGeom>
        </p:spPr>
      </p:pic>
      <p:pic>
        <p:nvPicPr>
          <p:cNvPr id="39" name="图片 38" descr="4"/>
          <p:cNvPicPr>
            <a:picLocks noChangeAspect="1"/>
          </p:cNvPicPr>
          <p:nvPr/>
        </p:nvPicPr>
        <p:blipFill>
          <a:blip r:embed="rId18"/>
          <a:stretch>
            <a:fillRect/>
          </a:stretch>
        </p:blipFill>
        <p:spPr>
          <a:xfrm rot="420000">
            <a:off x="7689850" y="4023360"/>
            <a:ext cx="3385820" cy="440690"/>
          </a:xfrm>
          <a:prstGeom prst="rect">
            <a:avLst/>
          </a:prstGeom>
        </p:spPr>
      </p:pic>
      <p:pic>
        <p:nvPicPr>
          <p:cNvPr id="40" name="图片 39" descr="5"/>
          <p:cNvPicPr>
            <a:picLocks noChangeAspect="1"/>
          </p:cNvPicPr>
          <p:nvPr/>
        </p:nvPicPr>
        <p:blipFill>
          <a:blip r:embed="rId19"/>
          <a:stretch>
            <a:fillRect/>
          </a:stretch>
        </p:blipFill>
        <p:spPr>
          <a:xfrm>
            <a:off x="9202420" y="4534535"/>
            <a:ext cx="2365375" cy="789940"/>
          </a:xfrm>
          <a:prstGeom prst="rect">
            <a:avLst/>
          </a:prstGeom>
        </p:spPr>
      </p:pic>
      <p:pic>
        <p:nvPicPr>
          <p:cNvPr id="41" name="图片 40" descr="6"/>
          <p:cNvPicPr>
            <a:picLocks noChangeAspect="1"/>
          </p:cNvPicPr>
          <p:nvPr/>
        </p:nvPicPr>
        <p:blipFill>
          <a:blip r:embed="rId20"/>
          <a:stretch>
            <a:fillRect/>
          </a:stretch>
        </p:blipFill>
        <p:spPr>
          <a:xfrm>
            <a:off x="9476740" y="3162300"/>
            <a:ext cx="2091055" cy="986790"/>
          </a:xfrm>
          <a:prstGeom prst="rect">
            <a:avLst/>
          </a:prstGeom>
        </p:spPr>
      </p:pic>
      <p:pic>
        <p:nvPicPr>
          <p:cNvPr id="44" name="图片 43" descr="matrix_0"/>
          <p:cNvPicPr>
            <a:picLocks noChangeAspect="1"/>
          </p:cNvPicPr>
          <p:nvPr/>
        </p:nvPicPr>
        <p:blipFill>
          <a:blip r:embed="rId21"/>
          <a:stretch>
            <a:fillRect/>
          </a:stretch>
        </p:blipFill>
        <p:spPr>
          <a:xfrm>
            <a:off x="7416800" y="4359275"/>
            <a:ext cx="1800860" cy="1137920"/>
          </a:xfrm>
          <a:prstGeom prst="rect">
            <a:avLst/>
          </a:prstGeom>
        </p:spPr>
      </p:pic>
      <p:grpSp>
        <p:nvGrpSpPr>
          <p:cNvPr id="4" name="组合 3"/>
          <p:cNvGrpSpPr/>
          <p:nvPr/>
        </p:nvGrpSpPr>
        <p:grpSpPr>
          <a:xfrm>
            <a:off x="-267261" y="417894"/>
            <a:ext cx="547168" cy="547168"/>
            <a:chOff x="-288100" y="193150"/>
            <a:chExt cx="547168" cy="547168"/>
          </a:xfrm>
        </p:grpSpPr>
        <p:sp>
          <p:nvSpPr>
            <p:cNvPr id="5" name="直角三角形 4"/>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39926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42" name="文本框 41"/>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43" name="文本框 42"/>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45" name="文本框 44"/>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27" name="图片 26" descr="1181747329179_.pic"/>
          <p:cNvPicPr>
            <a:picLocks noChangeAspect="1"/>
          </p:cNvPicPr>
          <p:nvPr/>
        </p:nvPicPr>
        <p:blipFill>
          <a:blip r:embed="rId22"/>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图片1"/>
          <p:cNvPicPr>
            <a:picLocks noChangeAspect="1"/>
          </p:cNvPicPr>
          <p:nvPr/>
        </p:nvPicPr>
        <p:blipFill>
          <a:blip r:embed="rId1"/>
          <a:stretch>
            <a:fillRect/>
          </a:stretch>
        </p:blipFill>
        <p:spPr>
          <a:xfrm>
            <a:off x="4837430" y="4714875"/>
            <a:ext cx="3013044" cy="1800000"/>
          </a:xfrm>
          <a:prstGeom prst="rect">
            <a:avLst/>
          </a:prstGeom>
        </p:spPr>
      </p:pic>
      <p:pic>
        <p:nvPicPr>
          <p:cNvPr id="8" name="图片 1"/>
          <p:cNvPicPr>
            <a:picLocks noChangeAspect="1"/>
          </p:cNvPicPr>
          <p:nvPr/>
        </p:nvPicPr>
        <p:blipFill>
          <a:blip r:embed="rId2"/>
          <a:stretch>
            <a:fillRect/>
          </a:stretch>
        </p:blipFill>
        <p:spPr>
          <a:xfrm>
            <a:off x="7989253" y="4652963"/>
            <a:ext cx="3011016" cy="1800000"/>
          </a:xfrm>
          <a:prstGeom prst="rect">
            <a:avLst/>
          </a:prstGeom>
        </p:spPr>
      </p:pic>
      <p:sp>
        <p:nvSpPr>
          <p:cNvPr id="58" name="矩形: 圆角 11"/>
          <p:cNvSpPr/>
          <p:nvPr>
            <p:custDataLst>
              <p:tags r:id="rId3"/>
            </p:custDataLst>
          </p:nvPr>
        </p:nvSpPr>
        <p:spPr>
          <a:xfrm>
            <a:off x="625475" y="2065655"/>
            <a:ext cx="3851275" cy="1701165"/>
          </a:xfrm>
          <a:prstGeom prst="roundRect">
            <a:avLst>
              <a:gd name="adj" fmla="val 5844"/>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4"/>
            </p:custDataLst>
          </p:nvPr>
        </p:nvSpPr>
        <p:spPr>
          <a:xfrm>
            <a:off x="407502" y="95888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算式检测</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sp>
        <p:nvSpPr>
          <p:cNvPr id="174" name="箭头: 上 173"/>
          <p:cNvSpPr/>
          <p:nvPr>
            <p:custDataLst>
              <p:tags r:id="rId5"/>
            </p:custDataLst>
          </p:nvPr>
        </p:nvSpPr>
        <p:spPr>
          <a:xfrm rot="5400000">
            <a:off x="4475748" y="5527628"/>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圆角 11"/>
          <p:cNvSpPr/>
          <p:nvPr>
            <p:custDataLst>
              <p:tags r:id="rId6"/>
            </p:custDataLst>
          </p:nvPr>
        </p:nvSpPr>
        <p:spPr>
          <a:xfrm>
            <a:off x="4837430" y="1128395"/>
            <a:ext cx="6750685" cy="3589020"/>
          </a:xfrm>
          <a:prstGeom prst="roundRect">
            <a:avLst>
              <a:gd name="adj" fmla="val 5844"/>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dirty="0">
              <a:sym typeface="+mn-ea"/>
            </a:endParaRPr>
          </a:p>
        </p:txBody>
      </p:sp>
      <p:sp>
        <p:nvSpPr>
          <p:cNvPr id="2" name="文本框 1"/>
          <p:cNvSpPr txBox="1"/>
          <p:nvPr>
            <p:custDataLst>
              <p:tags r:id="rId7"/>
            </p:custDataLst>
          </p:nvPr>
        </p:nvSpPr>
        <p:spPr>
          <a:xfrm>
            <a:off x="781685" y="2206625"/>
            <a:ext cx="3695065" cy="1432560"/>
          </a:xfrm>
          <a:prstGeom prst="rect">
            <a:avLst/>
          </a:prstGeom>
          <a:noFill/>
        </p:spPr>
        <p:txBody>
          <a:bodyPr wrap="square" rtlCol="0">
            <a:noAutofit/>
          </a:bodyPr>
          <a:p>
            <a:pPr indent="457200" algn="l">
              <a:buNone/>
            </a:pPr>
            <a:r>
              <a:rPr kumimoji="1" lang="zh-CN" altLang="en-US" dirty="0">
                <a:latin typeface="Times New Roman" panose="02020503050405090304" pitchFamily="18" charset="0"/>
                <a:ea typeface="楷体" panose="02010609060101010101" pitchFamily="49" charset="-122"/>
              </a:rPr>
              <a:t>使用supervision，记录我们神经网络的检测结果，返回了各个检测出来的数字空间信息和置信度，使用一个黑色的蒙版来</a:t>
            </a:r>
            <a:r>
              <a:rPr kumimoji="1" lang="zh-CN" altLang="en-US" dirty="0">
                <a:latin typeface="Times New Roman" panose="02020503050405090304" pitchFamily="18" charset="0"/>
                <a:ea typeface="楷体" panose="02010609060101010101" pitchFamily="49" charset="-122"/>
              </a:rPr>
              <a:t>显示，便于后续的相对位置的数字提取</a:t>
            </a:r>
            <a:r>
              <a:rPr kumimoji="1" lang="zh-CN" altLang="en-US" dirty="0">
                <a:latin typeface="Times New Roman" panose="02020503050405090304" pitchFamily="18" charset="0"/>
                <a:ea typeface="楷体" panose="02010609060101010101" pitchFamily="49" charset="-122"/>
              </a:rPr>
              <a:t>操作。</a:t>
            </a:r>
            <a:endParaRPr kumimoji="1" lang="en-US" altLang="zh-CN" dirty="0">
              <a:latin typeface="Times New Roman" panose="02020503050405090304" pitchFamily="18" charset="0"/>
              <a:ea typeface="楷体" panose="02010609060101010101" pitchFamily="49" charset="-122"/>
            </a:endParaRPr>
          </a:p>
        </p:txBody>
      </p:sp>
      <p:sp>
        <p:nvSpPr>
          <p:cNvPr id="11" name="箭头: 上 173"/>
          <p:cNvSpPr/>
          <p:nvPr>
            <p:custDataLst>
              <p:tags r:id="rId8"/>
            </p:custDataLst>
          </p:nvPr>
        </p:nvSpPr>
        <p:spPr>
          <a:xfrm rot="5400000">
            <a:off x="7993013" y="557779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custDataLst>
              <p:tags r:id="rId9"/>
            </p:custDataLst>
          </p:nvPr>
        </p:nvSpPr>
        <p:spPr>
          <a:xfrm>
            <a:off x="5064760" y="1240155"/>
            <a:ext cx="6471285" cy="1536700"/>
          </a:xfrm>
          <a:prstGeom prst="rect">
            <a:avLst/>
          </a:prstGeom>
          <a:noFill/>
        </p:spPr>
        <p:txBody>
          <a:bodyPr wrap="square" rtlCol="0">
            <a:noAutofit/>
          </a:bodyPr>
          <a:p>
            <a:pPr marL="285750" indent="-285750" algn="l">
              <a:buFont typeface="Wingdings" panose="05000000000000000000" pitchFamily="2" charset="0"/>
              <a:buChar char="Ø"/>
            </a:pPr>
            <a:r>
              <a:rPr lang="zh-CN" altLang="en-US" dirty="0">
                <a:sym typeface="+mn-ea"/>
              </a:rPr>
              <a:t>IoU交并比非极大值</a:t>
            </a:r>
            <a:r>
              <a:rPr lang="zh-CN" altLang="en-US" dirty="0">
                <a:sym typeface="+mn-ea"/>
              </a:rPr>
              <a:t>抑制蒙版</a:t>
            </a:r>
            <a:endParaRPr lang="zh-CN" altLang="en-US" dirty="0"/>
          </a:p>
          <a:p>
            <a:pPr indent="0" algn="l">
              <a:buFont typeface="Wingdings" panose="05000000000000000000" pitchFamily="2" charset="0"/>
              <a:buNone/>
            </a:pPr>
            <a:endParaRPr lang="zh-CN" altLang="en-US" dirty="0"/>
          </a:p>
          <a:p>
            <a:pPr indent="457200" algn="l">
              <a:buFont typeface="Wingdings" panose="05000000000000000000" pitchFamily="2" charset="0"/>
              <a:buNone/>
            </a:pPr>
            <a:r>
              <a:rPr kumimoji="1" lang="zh-CN" altLang="en-US" dirty="0">
                <a:latin typeface="Times New Roman" panose="02020503050405090304" pitchFamily="18" charset="0"/>
                <a:ea typeface="楷体" panose="02010609060101010101" pitchFamily="49" charset="-122"/>
                <a:sym typeface="+mn-ea"/>
              </a:rPr>
              <a:t>通过检测框得知每个元素的具体覆盖信息，计算两个边界框的交并比，如果两个元素交与并的比值超过0.9，则去除置信度较小的元素，减少了模型检验时产生的过拟合问题。</a:t>
            </a:r>
            <a:endParaRPr kumimoji="1" lang="zh-CN" altLang="en-US" dirty="0">
              <a:latin typeface="Times New Roman" panose="02020503050405090304" pitchFamily="18" charset="0"/>
              <a:ea typeface="楷体" panose="02010609060101010101" pitchFamily="49" charset="-122"/>
            </a:endParaRPr>
          </a:p>
          <a:p>
            <a:pPr indent="0" algn="l">
              <a:buFont typeface="Wingdings" panose="05000000000000000000" pitchFamily="2" charset="0"/>
              <a:buNone/>
            </a:pPr>
            <a:endParaRPr lang="zh-CN" altLang="en-US" dirty="0"/>
          </a:p>
        </p:txBody>
      </p:sp>
      <p:pic>
        <p:nvPicPr>
          <p:cNvPr id="1479779557" name="图片 1"/>
          <p:cNvPicPr>
            <a:picLocks noChangeAspect="1"/>
          </p:cNvPicPr>
          <p:nvPr/>
        </p:nvPicPr>
        <p:blipFill>
          <a:blip r:embed="rId10"/>
          <a:stretch>
            <a:fillRect/>
          </a:stretch>
        </p:blipFill>
        <p:spPr>
          <a:xfrm>
            <a:off x="5114290" y="3034665"/>
            <a:ext cx="2880000" cy="1498516"/>
          </a:xfrm>
          <a:prstGeom prst="rect">
            <a:avLst/>
          </a:prstGeom>
        </p:spPr>
      </p:pic>
      <p:sp>
        <p:nvSpPr>
          <p:cNvPr id="16" name="箭头: 上 173"/>
          <p:cNvSpPr/>
          <p:nvPr>
            <p:custDataLst>
              <p:tags r:id="rId11"/>
            </p:custDataLst>
          </p:nvPr>
        </p:nvSpPr>
        <p:spPr>
          <a:xfrm rot="5400000">
            <a:off x="8100963" y="3604848"/>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65282876" name="图片 1"/>
          <p:cNvPicPr>
            <a:picLocks noChangeAspect="1"/>
          </p:cNvPicPr>
          <p:nvPr/>
        </p:nvPicPr>
        <p:blipFill>
          <a:blip r:embed="rId12"/>
          <a:stretch>
            <a:fillRect/>
          </a:stretch>
        </p:blipFill>
        <p:spPr>
          <a:xfrm>
            <a:off x="8431213" y="3034348"/>
            <a:ext cx="2880000" cy="1498225"/>
          </a:xfrm>
          <a:prstGeom prst="rect">
            <a:avLst/>
          </a:prstGeom>
        </p:spPr>
      </p:pic>
      <p:sp>
        <p:nvSpPr>
          <p:cNvPr id="26" name="矩形 25"/>
          <p:cNvSpPr/>
          <p:nvPr/>
        </p:nvSpPr>
        <p:spPr>
          <a:xfrm>
            <a:off x="5417185" y="3167380"/>
            <a:ext cx="631825" cy="43688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9" name="矩形 18"/>
          <p:cNvSpPr/>
          <p:nvPr/>
        </p:nvSpPr>
        <p:spPr>
          <a:xfrm>
            <a:off x="8726805" y="3166745"/>
            <a:ext cx="631825" cy="43688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pic>
        <p:nvPicPr>
          <p:cNvPr id="15" name="图片 14" descr="p1"/>
          <p:cNvPicPr>
            <a:picLocks noChangeAspect="1"/>
          </p:cNvPicPr>
          <p:nvPr/>
        </p:nvPicPr>
        <p:blipFill>
          <a:blip r:embed="rId13"/>
          <a:srcRect b="20568"/>
          <a:stretch>
            <a:fillRect/>
          </a:stretch>
        </p:blipFill>
        <p:spPr>
          <a:xfrm>
            <a:off x="1198880" y="4861560"/>
            <a:ext cx="3019425" cy="1657350"/>
          </a:xfrm>
          <a:prstGeom prst="rect">
            <a:avLst/>
          </a:prstGeom>
        </p:spPr>
      </p:pic>
      <p:grpSp>
        <p:nvGrpSpPr>
          <p:cNvPr id="12" name="组合 11"/>
          <p:cNvGrpSpPr/>
          <p:nvPr/>
        </p:nvGrpSpPr>
        <p:grpSpPr>
          <a:xfrm>
            <a:off x="-267261" y="417894"/>
            <a:ext cx="547168" cy="547168"/>
            <a:chOff x="-288100" y="193150"/>
            <a:chExt cx="547168" cy="547168"/>
          </a:xfrm>
        </p:grpSpPr>
        <p:sp>
          <p:nvSpPr>
            <p:cNvPr id="14" name="直角三角形 13"/>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2"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文本框 2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25" name="文本框 2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27" name="文本框 26"/>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28" name="三角形 108"/>
          <p:cNvSpPr/>
          <p:nvPr/>
        </p:nvSpPr>
        <p:spPr>
          <a:xfrm>
            <a:off x="39926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9" name="文本框 28"/>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1" name="文本框 30"/>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2" name="文本框 31"/>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3" name="图片 2" descr="1181747329179_.pic"/>
          <p:cNvPicPr>
            <a:picLocks noChangeAspect="1"/>
          </p:cNvPicPr>
          <p:nvPr/>
        </p:nvPicPr>
        <p:blipFill>
          <a:blip r:embed="rId14"/>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圆角 11"/>
          <p:cNvSpPr/>
          <p:nvPr>
            <p:custDataLst>
              <p:tags r:id="rId1"/>
            </p:custDataLst>
          </p:nvPr>
        </p:nvSpPr>
        <p:spPr>
          <a:xfrm>
            <a:off x="471805" y="1328420"/>
            <a:ext cx="11148695" cy="1125220"/>
          </a:xfrm>
          <a:prstGeom prst="roundRect">
            <a:avLst>
              <a:gd name="adj" fmla="val 5844"/>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2"/>
            </p:custDataLst>
          </p:nvPr>
        </p:nvSpPr>
        <p:spPr>
          <a:xfrm>
            <a:off x="407502" y="91697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提取数字</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sp>
        <p:nvSpPr>
          <p:cNvPr id="174" name="箭头: 上 173"/>
          <p:cNvSpPr/>
          <p:nvPr>
            <p:custDataLst>
              <p:tags r:id="rId3"/>
            </p:custDataLst>
          </p:nvPr>
        </p:nvSpPr>
        <p:spPr>
          <a:xfrm rot="5400000">
            <a:off x="4028708" y="3394028"/>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custDataLst>
              <p:tags r:id="rId4"/>
            </p:custDataLst>
          </p:nvPr>
        </p:nvSpPr>
        <p:spPr>
          <a:xfrm>
            <a:off x="594995" y="1469390"/>
            <a:ext cx="10862310" cy="984250"/>
          </a:xfrm>
          <a:prstGeom prst="rect">
            <a:avLst/>
          </a:prstGeom>
          <a:noFill/>
        </p:spPr>
        <p:txBody>
          <a:bodyPr wrap="square" rtlCol="0">
            <a:noAutofit/>
          </a:bodyPr>
          <a:p>
            <a:pPr indent="457200" algn="l">
              <a:buNone/>
            </a:pPr>
            <a:r>
              <a:rPr kumimoji="1" lang="zh-CN" altLang="en-US" dirty="0">
                <a:latin typeface="Times New Roman" panose="02020503050405090304" pitchFamily="18" charset="0"/>
                <a:ea typeface="楷体" panose="02010609060101010101" pitchFamily="49" charset="-122"/>
              </a:rPr>
              <a:t>通过归一化操作知道准确的每个元素之间的相对位置，为了在放入每行每列对于的元素时保证其原有的位置关系不变，先对每个元素的</a:t>
            </a:r>
            <a:r>
              <a:rPr kumimoji="1" lang="en-US" altLang="zh-CN" dirty="0">
                <a:latin typeface="Times New Roman" panose="02020503050405090304" pitchFamily="18" charset="0"/>
                <a:ea typeface="楷体" panose="02010609060101010101" pitchFamily="49" charset="-122"/>
              </a:rPr>
              <a:t>x_center</a:t>
            </a:r>
            <a:r>
              <a:rPr kumimoji="1" lang="zh-CN" altLang="en-US" dirty="0">
                <a:latin typeface="Times New Roman" panose="02020503050405090304" pitchFamily="18" charset="0"/>
                <a:ea typeface="楷体" panose="02010609060101010101" pitchFamily="49" charset="-122"/>
              </a:rPr>
              <a:t>进行排序，加入一个列表。遍历整个列表，判断元素</a:t>
            </a:r>
            <a:r>
              <a:rPr kumimoji="1" lang="en-US" altLang="zh-CN" dirty="0">
                <a:latin typeface="Times New Roman" panose="02020503050405090304" pitchFamily="18" charset="0"/>
                <a:ea typeface="楷体" panose="02010609060101010101" pitchFamily="49" charset="-122"/>
              </a:rPr>
              <a:t>x_center</a:t>
            </a:r>
            <a:r>
              <a:rPr kumimoji="1" lang="zh-CN" altLang="en-US" dirty="0">
                <a:latin typeface="Times New Roman" panose="02020503050405090304" pitchFamily="18" charset="0"/>
                <a:ea typeface="楷体" panose="02010609060101010101" pitchFamily="49" charset="-122"/>
              </a:rPr>
              <a:t>和</a:t>
            </a:r>
            <a:r>
              <a:rPr kumimoji="1" lang="en-US" altLang="zh-CN" dirty="0">
                <a:latin typeface="Times New Roman" panose="02020503050405090304" pitchFamily="18" charset="0"/>
                <a:ea typeface="楷体" panose="02010609060101010101" pitchFamily="49" charset="-122"/>
              </a:rPr>
              <a:t>y_center</a:t>
            </a:r>
            <a:r>
              <a:rPr kumimoji="1" lang="zh-CN" altLang="en-US" dirty="0">
                <a:latin typeface="Times New Roman" panose="02020503050405090304" pitchFamily="18" charset="0"/>
                <a:ea typeface="楷体" panose="02010609060101010101" pitchFamily="49" charset="-122"/>
              </a:rPr>
              <a:t>与对应</a:t>
            </a:r>
            <a:r>
              <a:rPr kumimoji="1" lang="zh-CN" altLang="en-US" dirty="0">
                <a:latin typeface="Times New Roman" panose="02020503050405090304" pitchFamily="18" charset="0"/>
                <a:ea typeface="楷体" panose="02010609060101010101" pitchFamily="49" charset="-122"/>
              </a:rPr>
              <a:t>标志分割线的相对位置关系将元素放入对于的位置。</a:t>
            </a:r>
            <a:endParaRPr kumimoji="1" lang="zh-CN" altLang="en-US" dirty="0">
              <a:latin typeface="Times New Roman" panose="02020503050405090304" pitchFamily="18" charset="0"/>
              <a:ea typeface="楷体" panose="02010609060101010101" pitchFamily="49" charset="-122"/>
            </a:endParaRPr>
          </a:p>
        </p:txBody>
      </p:sp>
      <p:sp>
        <p:nvSpPr>
          <p:cNvPr id="11" name="箭头: 上 173"/>
          <p:cNvSpPr/>
          <p:nvPr>
            <p:custDataLst>
              <p:tags r:id="rId5"/>
            </p:custDataLst>
          </p:nvPr>
        </p:nvSpPr>
        <p:spPr>
          <a:xfrm rot="5400000">
            <a:off x="7545973" y="344419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圆角矩形 109"/>
          <p:cNvSpPr/>
          <p:nvPr>
            <p:custDataLst>
              <p:tags r:id="rId6"/>
            </p:custDataLst>
          </p:nvPr>
        </p:nvSpPr>
        <p:spPr>
          <a:xfrm>
            <a:off x="746125" y="2534285"/>
            <a:ext cx="10660380" cy="195580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5" name="圆角矩形 109"/>
          <p:cNvSpPr/>
          <p:nvPr>
            <p:custDataLst>
              <p:tags r:id="rId7"/>
            </p:custDataLst>
          </p:nvPr>
        </p:nvSpPr>
        <p:spPr>
          <a:xfrm>
            <a:off x="976630" y="4593590"/>
            <a:ext cx="2647950" cy="213614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6" name="箭头: 上 173"/>
          <p:cNvSpPr/>
          <p:nvPr>
            <p:custDataLst>
              <p:tags r:id="rId8"/>
            </p:custDataLst>
          </p:nvPr>
        </p:nvSpPr>
        <p:spPr>
          <a:xfrm rot="10800000">
            <a:off x="2189113" y="573527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p:cNvPicPr>
            <a:picLocks noChangeAspect="1"/>
          </p:cNvPicPr>
          <p:nvPr/>
        </p:nvPicPr>
        <p:blipFill>
          <a:blip r:embed="rId9"/>
          <a:stretch>
            <a:fillRect/>
          </a:stretch>
        </p:blipFill>
        <p:spPr>
          <a:xfrm>
            <a:off x="1445895" y="5955030"/>
            <a:ext cx="1789430" cy="730250"/>
          </a:xfrm>
          <a:prstGeom prst="rect">
            <a:avLst/>
          </a:prstGeom>
        </p:spPr>
      </p:pic>
      <p:sp>
        <p:nvSpPr>
          <p:cNvPr id="13" name="圆角矩形 109"/>
          <p:cNvSpPr/>
          <p:nvPr>
            <p:custDataLst>
              <p:tags r:id="rId10"/>
            </p:custDataLst>
          </p:nvPr>
        </p:nvSpPr>
        <p:spPr>
          <a:xfrm>
            <a:off x="3946525" y="4593590"/>
            <a:ext cx="3822065" cy="213614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15" name="箭头: 上 173"/>
          <p:cNvSpPr/>
          <p:nvPr>
            <p:custDataLst>
              <p:tags r:id="rId11"/>
            </p:custDataLst>
          </p:nvPr>
        </p:nvSpPr>
        <p:spPr>
          <a:xfrm rot="10800000">
            <a:off x="5790198" y="5677488"/>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09"/>
          <p:cNvSpPr/>
          <p:nvPr>
            <p:custDataLst>
              <p:tags r:id="rId12"/>
            </p:custDataLst>
          </p:nvPr>
        </p:nvSpPr>
        <p:spPr>
          <a:xfrm>
            <a:off x="8097520" y="4594225"/>
            <a:ext cx="2647950" cy="213614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31" name="箭头: 上 173"/>
          <p:cNvSpPr/>
          <p:nvPr>
            <p:custDataLst>
              <p:tags r:id="rId13"/>
            </p:custDataLst>
          </p:nvPr>
        </p:nvSpPr>
        <p:spPr>
          <a:xfrm rot="10800000">
            <a:off x="9310003" y="5721938"/>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图片 33"/>
          <p:cNvPicPr>
            <a:picLocks noChangeAspect="1"/>
          </p:cNvPicPr>
          <p:nvPr/>
        </p:nvPicPr>
        <p:blipFill>
          <a:blip r:embed="rId14"/>
          <a:stretch>
            <a:fillRect/>
          </a:stretch>
        </p:blipFill>
        <p:spPr>
          <a:xfrm>
            <a:off x="4255770" y="6012815"/>
            <a:ext cx="3329305" cy="441960"/>
          </a:xfrm>
          <a:prstGeom prst="rect">
            <a:avLst/>
          </a:prstGeom>
        </p:spPr>
      </p:pic>
      <p:pic>
        <p:nvPicPr>
          <p:cNvPr id="35" name="图片 34" descr="1s"/>
          <p:cNvPicPr>
            <a:picLocks noChangeAspect="1"/>
          </p:cNvPicPr>
          <p:nvPr/>
        </p:nvPicPr>
        <p:blipFill>
          <a:blip r:embed="rId15"/>
          <a:stretch>
            <a:fillRect/>
          </a:stretch>
        </p:blipFill>
        <p:spPr>
          <a:xfrm>
            <a:off x="4091305" y="4833620"/>
            <a:ext cx="3576955" cy="673735"/>
          </a:xfrm>
          <a:prstGeom prst="rect">
            <a:avLst/>
          </a:prstGeom>
        </p:spPr>
      </p:pic>
      <p:pic>
        <p:nvPicPr>
          <p:cNvPr id="36" name="图片 35" descr="7s"/>
          <p:cNvPicPr>
            <a:picLocks noChangeAspect="1"/>
          </p:cNvPicPr>
          <p:nvPr/>
        </p:nvPicPr>
        <p:blipFill>
          <a:blip r:embed="rId16"/>
          <a:stretch>
            <a:fillRect/>
          </a:stretch>
        </p:blipFill>
        <p:spPr>
          <a:xfrm>
            <a:off x="8134985" y="4747260"/>
            <a:ext cx="2541270" cy="888365"/>
          </a:xfrm>
          <a:prstGeom prst="rect">
            <a:avLst/>
          </a:prstGeom>
        </p:spPr>
      </p:pic>
      <p:pic>
        <p:nvPicPr>
          <p:cNvPr id="37" name="图片 36"/>
          <p:cNvPicPr>
            <a:picLocks noChangeAspect="1"/>
          </p:cNvPicPr>
          <p:nvPr/>
        </p:nvPicPr>
        <p:blipFill>
          <a:blip r:embed="rId17"/>
          <a:stretch>
            <a:fillRect/>
          </a:stretch>
        </p:blipFill>
        <p:spPr>
          <a:xfrm>
            <a:off x="8267700" y="5955665"/>
            <a:ext cx="2308225" cy="544195"/>
          </a:xfrm>
          <a:prstGeom prst="rect">
            <a:avLst/>
          </a:prstGeom>
        </p:spPr>
      </p:pic>
      <p:pic>
        <p:nvPicPr>
          <p:cNvPr id="38" name="图片 37" descr="6s"/>
          <p:cNvPicPr>
            <a:picLocks noChangeAspect="1"/>
          </p:cNvPicPr>
          <p:nvPr/>
        </p:nvPicPr>
        <p:blipFill>
          <a:blip r:embed="rId18"/>
          <a:stretch>
            <a:fillRect/>
          </a:stretch>
        </p:blipFill>
        <p:spPr>
          <a:xfrm>
            <a:off x="1198880" y="4702810"/>
            <a:ext cx="2202815" cy="1038860"/>
          </a:xfrm>
          <a:prstGeom prst="rect">
            <a:avLst/>
          </a:prstGeom>
        </p:spPr>
      </p:pic>
      <p:pic>
        <p:nvPicPr>
          <p:cNvPr id="1196295698" name="图片 1" descr="白板上写着字&#10;&#10;描述已自动生成"/>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a:xfrm>
            <a:off x="1336675" y="2639695"/>
            <a:ext cx="2287905" cy="1714500"/>
          </a:xfrm>
          <a:prstGeom prst="rect">
            <a:avLst/>
          </a:prstGeom>
          <a:noFill/>
          <a:ln>
            <a:noFill/>
          </a:ln>
        </p:spPr>
      </p:pic>
      <p:pic>
        <p:nvPicPr>
          <p:cNvPr id="555286320" name="图片 1" descr="图示&#10;&#10;描述已自动生成"/>
          <p:cNvPicPr>
            <a:picLocks noChangeAspect="1"/>
          </p:cNvPicPr>
          <p:nvPr/>
        </p:nvPicPr>
        <p:blipFill>
          <a:blip r:embed="rId20"/>
          <a:stretch>
            <a:fillRect/>
          </a:stretch>
        </p:blipFill>
        <p:spPr>
          <a:xfrm>
            <a:off x="4440555" y="2539365"/>
            <a:ext cx="2959735" cy="1769110"/>
          </a:xfrm>
          <a:prstGeom prst="rect">
            <a:avLst/>
          </a:prstGeom>
        </p:spPr>
      </p:pic>
      <p:pic>
        <p:nvPicPr>
          <p:cNvPr id="39" name="图片 1" descr="形状&#10;&#10;中度可信度描述已自动生成"/>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a:xfrm>
            <a:off x="8025130" y="2772410"/>
            <a:ext cx="2994025" cy="1684020"/>
          </a:xfrm>
          <a:prstGeom prst="rect">
            <a:avLst/>
          </a:prstGeom>
          <a:noFill/>
          <a:ln>
            <a:noFill/>
          </a:ln>
        </p:spPr>
      </p:pic>
      <p:grpSp>
        <p:nvGrpSpPr>
          <p:cNvPr id="4" name="组合 3"/>
          <p:cNvGrpSpPr/>
          <p:nvPr/>
        </p:nvGrpSpPr>
        <p:grpSpPr>
          <a:xfrm>
            <a:off x="-267261" y="417894"/>
            <a:ext cx="547168" cy="547168"/>
            <a:chOff x="-288100" y="193150"/>
            <a:chExt cx="547168" cy="547168"/>
          </a:xfrm>
        </p:grpSpPr>
        <p:sp>
          <p:nvSpPr>
            <p:cNvPr id="10" name="直角三角形 9"/>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39926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7" name="文本框 16"/>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2" name="文本框 31"/>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3" name="文本框 32"/>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8" name="图片 7" descr="1181747329179_.pic"/>
          <p:cNvPicPr>
            <a:picLocks noChangeAspect="1"/>
          </p:cNvPicPr>
          <p:nvPr/>
        </p:nvPicPr>
        <p:blipFill>
          <a:blip r:embed="rId22"/>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1"/>
          <p:cNvPicPr>
            <a:picLocks noChangeAspect="1"/>
          </p:cNvPicPr>
          <p:nvPr/>
        </p:nvPicPr>
        <p:blipFill>
          <a:blip r:embed="rId1"/>
          <a:stretch>
            <a:fillRect/>
          </a:stretch>
        </p:blipFill>
        <p:spPr>
          <a:xfrm>
            <a:off x="2396808" y="5143183"/>
            <a:ext cx="2520000" cy="1506468"/>
          </a:xfrm>
          <a:prstGeom prst="rect">
            <a:avLst/>
          </a:prstGeom>
        </p:spPr>
      </p:pic>
      <p:sp>
        <p:nvSpPr>
          <p:cNvPr id="9" name="文本框 8"/>
          <p:cNvSpPr txBox="1"/>
          <p:nvPr>
            <p:custDataLst>
              <p:tags r:id="rId2"/>
            </p:custDataLst>
          </p:nvPr>
        </p:nvSpPr>
        <p:spPr>
          <a:xfrm>
            <a:off x="407502" y="95888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基于质心分布密度分析的矩阵行列分割方法</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sp>
        <p:nvSpPr>
          <p:cNvPr id="118" name="矩形 117"/>
          <p:cNvSpPr/>
          <p:nvPr/>
        </p:nvSpPr>
        <p:spPr>
          <a:xfrm>
            <a:off x="343535" y="1911350"/>
            <a:ext cx="5999480" cy="1822450"/>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5" name="矩形 53"/>
          <p:cNvSpPr>
            <a:spLocks noChangeArrowheads="1"/>
          </p:cNvSpPr>
          <p:nvPr/>
        </p:nvSpPr>
        <p:spPr bwMode="auto">
          <a:xfrm>
            <a:off x="782955" y="1412875"/>
            <a:ext cx="4968240" cy="377190"/>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聚类分割算法流程图</a:t>
            </a:r>
            <a:endParaRPr lang="zh-CN" altLang="en-US" sz="1800" b="1" dirty="0">
              <a:solidFill>
                <a:schemeClr val="bg1"/>
              </a:solidFill>
              <a:latin typeface="微软雅黑" panose="020B0503020204020204" charset="-122"/>
              <a:ea typeface="微软雅黑" panose="020B0503020204020204" charset="-122"/>
            </a:endParaRPr>
          </a:p>
        </p:txBody>
      </p:sp>
      <p:sp>
        <p:nvSpPr>
          <p:cNvPr id="174" name="箭头: 上 173"/>
          <p:cNvSpPr/>
          <p:nvPr>
            <p:custDataLst>
              <p:tags r:id="rId3"/>
            </p:custDataLst>
          </p:nvPr>
        </p:nvSpPr>
        <p:spPr>
          <a:xfrm rot="5400000">
            <a:off x="2441843" y="594228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93700341" name="图片 2" descr="图示&#10;&#10;描述已自动生成"/>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76263" y="2098993"/>
            <a:ext cx="5533200" cy="1447475"/>
          </a:xfrm>
          <a:prstGeom prst="rect">
            <a:avLst/>
          </a:prstGeom>
          <a:noFill/>
          <a:ln>
            <a:noFill/>
          </a:ln>
        </p:spPr>
      </p:pic>
      <p:sp>
        <p:nvSpPr>
          <p:cNvPr id="2" name="箭头: 上 173"/>
          <p:cNvSpPr/>
          <p:nvPr>
            <p:custDataLst>
              <p:tags r:id="rId5"/>
            </p:custDataLst>
          </p:nvPr>
        </p:nvSpPr>
        <p:spPr>
          <a:xfrm rot="5400000">
            <a:off x="4755783" y="594228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1" name="图片 10" descr="图片12"/>
          <p:cNvPicPr>
            <a:picLocks noChangeAspect="1"/>
          </p:cNvPicPr>
          <p:nvPr/>
        </p:nvPicPr>
        <p:blipFill>
          <a:blip r:embed="rId6"/>
          <a:stretch>
            <a:fillRect/>
          </a:stretch>
        </p:blipFill>
        <p:spPr>
          <a:xfrm>
            <a:off x="5114290" y="5302885"/>
            <a:ext cx="1800000" cy="1503576"/>
          </a:xfrm>
          <a:prstGeom prst="rect">
            <a:avLst/>
          </a:prstGeom>
        </p:spPr>
      </p:pic>
      <p:sp>
        <p:nvSpPr>
          <p:cNvPr id="13" name="箭头: 上 173"/>
          <p:cNvSpPr/>
          <p:nvPr>
            <p:custDataLst>
              <p:tags r:id="rId7"/>
            </p:custDataLst>
          </p:nvPr>
        </p:nvSpPr>
        <p:spPr>
          <a:xfrm rot="5400000">
            <a:off x="6963678" y="594228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738081784" name="图片 1"/>
          <p:cNvPicPr>
            <a:picLocks noChangeAspect="1"/>
          </p:cNvPicPr>
          <p:nvPr/>
        </p:nvPicPr>
        <p:blipFill>
          <a:blip r:embed="rId8"/>
          <a:srcRect l="6616" t="13898"/>
          <a:stretch>
            <a:fillRect/>
          </a:stretch>
        </p:blipFill>
        <p:spPr>
          <a:xfrm>
            <a:off x="7236460" y="5412740"/>
            <a:ext cx="2160000" cy="1236819"/>
          </a:xfrm>
          <a:prstGeom prst="rect">
            <a:avLst/>
          </a:prstGeom>
        </p:spPr>
      </p:pic>
      <p:sp>
        <p:nvSpPr>
          <p:cNvPr id="16" name="箭头: 上 173"/>
          <p:cNvSpPr/>
          <p:nvPr>
            <p:custDataLst>
              <p:tags r:id="rId9"/>
            </p:custDataLst>
          </p:nvPr>
        </p:nvSpPr>
        <p:spPr>
          <a:xfrm rot="5400000">
            <a:off x="9395728" y="594228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9" name="图片 18" descr="图片6"/>
          <p:cNvPicPr>
            <a:picLocks noChangeAspect="1"/>
          </p:cNvPicPr>
          <p:nvPr/>
        </p:nvPicPr>
        <p:blipFill>
          <a:blip r:embed="rId10"/>
          <a:stretch>
            <a:fillRect/>
          </a:stretch>
        </p:blipFill>
        <p:spPr>
          <a:xfrm>
            <a:off x="9618345" y="5300980"/>
            <a:ext cx="2520000" cy="1505288"/>
          </a:xfrm>
          <a:prstGeom prst="rect">
            <a:avLst/>
          </a:prstGeom>
        </p:spPr>
      </p:pic>
      <p:sp>
        <p:nvSpPr>
          <p:cNvPr id="58" name="矩形: 圆角 11"/>
          <p:cNvSpPr/>
          <p:nvPr>
            <p:custDataLst>
              <p:tags r:id="rId11"/>
            </p:custDataLst>
          </p:nvPr>
        </p:nvSpPr>
        <p:spPr>
          <a:xfrm>
            <a:off x="6696075" y="1842770"/>
            <a:ext cx="5179695" cy="3310255"/>
          </a:xfrm>
          <a:prstGeom prst="roundRect">
            <a:avLst>
              <a:gd name="adj" fmla="val 5844"/>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文本框 24"/>
          <p:cNvSpPr txBox="1"/>
          <p:nvPr/>
        </p:nvSpPr>
        <p:spPr>
          <a:xfrm>
            <a:off x="443230" y="4066540"/>
            <a:ext cx="1657985" cy="368300"/>
          </a:xfrm>
          <a:prstGeom prst="rect">
            <a:avLst/>
          </a:prstGeom>
          <a:noFill/>
        </p:spPr>
        <p:txBody>
          <a:bodyPr wrap="square" rtlCol="0" anchor="t">
            <a:spAutoFit/>
          </a:bodyPr>
          <a:p>
            <a:pPr marL="285750" indent="-285750" algn="l">
              <a:buFont typeface="Wingdings" panose="05000000000000000000" pitchFamily="2" charset="0"/>
              <a:buChar char="Ø"/>
            </a:pPr>
            <a:r>
              <a:rPr lang="zh-CN" altLang="en-US" dirty="0">
                <a:sym typeface="+mn-ea"/>
              </a:rPr>
              <a:t>连通域计算</a:t>
            </a:r>
            <a:endParaRPr lang="zh-CN" altLang="en-US" dirty="0">
              <a:sym typeface="+mn-ea"/>
            </a:endParaRPr>
          </a:p>
        </p:txBody>
      </p:sp>
      <p:pic>
        <p:nvPicPr>
          <p:cNvPr id="26" name="图片 25"/>
          <p:cNvPicPr>
            <a:picLocks noChangeAspect="1"/>
          </p:cNvPicPr>
          <p:nvPr/>
        </p:nvPicPr>
        <p:blipFill>
          <a:blip r:embed="rId12"/>
          <a:stretch>
            <a:fillRect/>
          </a:stretch>
        </p:blipFill>
        <p:spPr>
          <a:xfrm>
            <a:off x="485775" y="4538980"/>
            <a:ext cx="2214880" cy="606425"/>
          </a:xfrm>
          <a:prstGeom prst="rect">
            <a:avLst/>
          </a:prstGeom>
        </p:spPr>
      </p:pic>
      <p:sp>
        <p:nvSpPr>
          <p:cNvPr id="27" name="文本框 26"/>
          <p:cNvSpPr txBox="1"/>
          <p:nvPr/>
        </p:nvSpPr>
        <p:spPr>
          <a:xfrm>
            <a:off x="2964815" y="4066540"/>
            <a:ext cx="1657985" cy="368300"/>
          </a:xfrm>
          <a:prstGeom prst="rect">
            <a:avLst/>
          </a:prstGeom>
          <a:noFill/>
        </p:spPr>
        <p:txBody>
          <a:bodyPr wrap="square" rtlCol="0" anchor="t">
            <a:spAutoFit/>
          </a:bodyPr>
          <a:p>
            <a:pPr marL="285750" indent="-285750" algn="l">
              <a:buFont typeface="Wingdings" panose="05000000000000000000" pitchFamily="2" charset="0"/>
              <a:buChar char="Ø"/>
            </a:pPr>
            <a:r>
              <a:rPr lang="en-US" altLang="zh-CN" dirty="0">
                <a:sym typeface="+mn-ea"/>
              </a:rPr>
              <a:t>DBSCAN</a:t>
            </a:r>
            <a:endParaRPr lang="en-US" altLang="zh-CN" dirty="0">
              <a:sym typeface="+mn-ea"/>
            </a:endParaRPr>
          </a:p>
        </p:txBody>
      </p:sp>
      <p:pic>
        <p:nvPicPr>
          <p:cNvPr id="28" name="图片 27"/>
          <p:cNvPicPr>
            <a:picLocks noChangeAspect="1"/>
          </p:cNvPicPr>
          <p:nvPr/>
        </p:nvPicPr>
        <p:blipFill>
          <a:blip r:embed="rId13"/>
          <a:stretch>
            <a:fillRect/>
          </a:stretch>
        </p:blipFill>
        <p:spPr>
          <a:xfrm>
            <a:off x="3016250" y="4668520"/>
            <a:ext cx="3277870" cy="261620"/>
          </a:xfrm>
          <a:prstGeom prst="rect">
            <a:avLst/>
          </a:prstGeom>
        </p:spPr>
      </p:pic>
      <p:sp>
        <p:nvSpPr>
          <p:cNvPr id="29" name="矩形: 圆角 11"/>
          <p:cNvSpPr/>
          <p:nvPr>
            <p:custDataLst>
              <p:tags r:id="rId14"/>
            </p:custDataLst>
          </p:nvPr>
        </p:nvSpPr>
        <p:spPr>
          <a:xfrm>
            <a:off x="342900" y="3925570"/>
            <a:ext cx="5999480" cy="1227455"/>
          </a:xfrm>
          <a:prstGeom prst="roundRect">
            <a:avLst>
              <a:gd name="adj" fmla="val 5844"/>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dirty="0">
              <a:sym typeface="+mn-ea"/>
            </a:endParaRPr>
          </a:p>
        </p:txBody>
      </p:sp>
      <p:sp>
        <p:nvSpPr>
          <p:cNvPr id="30" name="文本框 29"/>
          <p:cNvSpPr txBox="1"/>
          <p:nvPr>
            <p:custDataLst>
              <p:tags r:id="rId15"/>
            </p:custDataLst>
          </p:nvPr>
        </p:nvSpPr>
        <p:spPr>
          <a:xfrm>
            <a:off x="6796405" y="1948180"/>
            <a:ext cx="5020310" cy="3139440"/>
          </a:xfrm>
          <a:prstGeom prst="rect">
            <a:avLst/>
          </a:prstGeom>
          <a:noFill/>
        </p:spPr>
        <p:txBody>
          <a:bodyPr wrap="square" rtlCol="0">
            <a:noAutofit/>
          </a:bodyPr>
          <a:p>
            <a:pPr indent="457200" algn="l">
              <a:buFont typeface="Wingdings" panose="05000000000000000000" pitchFamily="2" charset="0"/>
              <a:buNone/>
            </a:pPr>
            <a:r>
              <a:rPr kumimoji="1" lang="zh-CN" altLang="en-US" dirty="0">
                <a:latin typeface="Times New Roman" panose="02020503050405090304" pitchFamily="18" charset="0"/>
                <a:ea typeface="楷体" panose="02010609060101010101" pitchFamily="49" charset="-122"/>
                <a:sym typeface="+mn-ea"/>
              </a:rPr>
              <a:t>获得的蒙版图</a:t>
            </a:r>
            <a:r>
              <a:rPr kumimoji="1" lang="zh-CN" altLang="en-US" dirty="0">
                <a:latin typeface="Times New Roman" panose="02020503050405090304" pitchFamily="18" charset="0"/>
                <a:ea typeface="楷体" panose="02010609060101010101" pitchFamily="49" charset="-122"/>
              </a:rPr>
              <a:t>查找图像中的连通区域，进行DBSCAN聚类，选取</a:t>
            </a:r>
            <a:r>
              <a:rPr kumimoji="1" lang="zh-CN" altLang="en-US" dirty="0">
                <a:latin typeface="Times New Roman" panose="02020503050405090304" pitchFamily="18" charset="0"/>
                <a:ea typeface="楷体" panose="02010609060101010101" pitchFamily="49" charset="-122"/>
              </a:rPr>
              <a:t>DBSCAN的原因是只需要输入领域范围即密度就能得知聚类的数量，符合矩阵分割的要求，可以输入任意行列数的矩阵，聚类后能通过分割域的情况自动得出行列数量。</a:t>
            </a:r>
            <a:endParaRPr kumimoji="1" lang="zh-CN" altLang="en-US" dirty="0">
              <a:latin typeface="Times New Roman" panose="02020503050405090304" pitchFamily="18" charset="0"/>
              <a:ea typeface="楷体" panose="02010609060101010101" pitchFamily="49" charset="-122"/>
            </a:endParaRPr>
          </a:p>
          <a:p>
            <a:pPr indent="457200" algn="l">
              <a:buFont typeface="Wingdings" panose="05000000000000000000" pitchFamily="2" charset="0"/>
              <a:buNone/>
            </a:pPr>
            <a:r>
              <a:rPr kumimoji="1" lang="zh-CN" altLang="en-US" dirty="0">
                <a:latin typeface="Times New Roman" panose="02020503050405090304" pitchFamily="18" charset="0"/>
                <a:ea typeface="楷体" panose="02010609060101010101" pitchFamily="49" charset="-122"/>
              </a:rPr>
              <a:t>采用聚类分割域的交点来绘制多条分割线，再使用去重的操作进行分割线的筛选。</a:t>
            </a:r>
            <a:endParaRPr kumimoji="1" lang="zh-CN" altLang="en-US" dirty="0">
              <a:latin typeface="Times New Roman" panose="02020503050405090304" pitchFamily="18" charset="0"/>
              <a:ea typeface="楷体" panose="02010609060101010101" pitchFamily="49" charset="-122"/>
            </a:endParaRPr>
          </a:p>
          <a:p>
            <a:pPr indent="457200" algn="l">
              <a:buFont typeface="Wingdings" panose="05000000000000000000" pitchFamily="2" charset="0"/>
              <a:buNone/>
            </a:pPr>
            <a:r>
              <a:rPr kumimoji="1" lang="zh-CN" altLang="en-US" dirty="0">
                <a:latin typeface="Times New Roman" panose="02020503050405090304" pitchFamily="18" charset="0"/>
                <a:ea typeface="楷体" panose="02010609060101010101" pitchFamily="49" charset="-122"/>
              </a:rPr>
              <a:t>去重函数检查分割线，如果两条线两侧的聚类质心相同或单侧不存在任何质心，则去除分割线，最终获得稳定的分割线条数来获得矩阵的空间位置。</a:t>
            </a:r>
            <a:endParaRPr kumimoji="1" lang="zh-CN" altLang="en-US" dirty="0">
              <a:latin typeface="Times New Roman" panose="02020503050405090304" pitchFamily="18" charset="0"/>
              <a:ea typeface="楷体" panose="02010609060101010101" pitchFamily="49" charset="-122"/>
            </a:endParaRPr>
          </a:p>
          <a:p>
            <a:pPr indent="0" algn="l">
              <a:buFont typeface="Wingdings" panose="05000000000000000000" pitchFamily="2" charset="0"/>
              <a:buNone/>
            </a:pPr>
            <a:endParaRPr lang="zh-CN" altLang="en-US" dirty="0"/>
          </a:p>
        </p:txBody>
      </p:sp>
      <p:pic>
        <p:nvPicPr>
          <p:cNvPr id="4" name="图片 3" descr="p1"/>
          <p:cNvPicPr>
            <a:picLocks noChangeAspect="1"/>
          </p:cNvPicPr>
          <p:nvPr/>
        </p:nvPicPr>
        <p:blipFill>
          <a:blip r:embed="rId16"/>
          <a:srcRect b="13235"/>
          <a:stretch>
            <a:fillRect/>
          </a:stretch>
        </p:blipFill>
        <p:spPr>
          <a:xfrm>
            <a:off x="249555" y="5344795"/>
            <a:ext cx="2074545" cy="1348740"/>
          </a:xfrm>
          <a:prstGeom prst="rect">
            <a:avLst/>
          </a:prstGeom>
        </p:spPr>
      </p:pic>
      <p:grpSp>
        <p:nvGrpSpPr>
          <p:cNvPr id="5" name="组合 4"/>
          <p:cNvGrpSpPr/>
          <p:nvPr/>
        </p:nvGrpSpPr>
        <p:grpSpPr>
          <a:xfrm>
            <a:off x="-267261" y="417894"/>
            <a:ext cx="547168" cy="547168"/>
            <a:chOff x="-288100" y="193150"/>
            <a:chExt cx="547168" cy="547168"/>
          </a:xfrm>
        </p:grpSpPr>
        <p:sp>
          <p:nvSpPr>
            <p:cNvPr id="6" name="直角三角形 5"/>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39926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4" name="文本框 13"/>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4" name="文本框 33"/>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5" name="文本框 34"/>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12" name="图片 11" descr="1181747329179_.pic"/>
          <p:cNvPicPr>
            <a:picLocks noChangeAspect="1"/>
          </p:cNvPicPr>
          <p:nvPr/>
        </p:nvPicPr>
        <p:blipFill>
          <a:blip r:embed="rId17"/>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圆角 11"/>
          <p:cNvSpPr/>
          <p:nvPr>
            <p:custDataLst>
              <p:tags r:id="rId1"/>
            </p:custDataLst>
          </p:nvPr>
        </p:nvSpPr>
        <p:spPr>
          <a:xfrm>
            <a:off x="7731760" y="1708150"/>
            <a:ext cx="4246880" cy="4608830"/>
          </a:xfrm>
          <a:prstGeom prst="roundRect">
            <a:avLst>
              <a:gd name="adj" fmla="val 5844"/>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custDataLst>
              <p:tags r:id="rId2"/>
            </p:custDataLst>
          </p:nvPr>
        </p:nvSpPr>
        <p:spPr>
          <a:xfrm>
            <a:off x="407502" y="95888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模型改进</a:t>
            </a:r>
            <a:r>
              <a:rPr lang="en-US" altLang="zh-CN"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——YOLO</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模型及注意力机制和</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主干网络更改</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pic>
        <p:nvPicPr>
          <p:cNvPr id="2" name="图片 1" descr="yolo网络"/>
          <p:cNvPicPr>
            <a:picLocks noChangeAspect="1"/>
          </p:cNvPicPr>
          <p:nvPr/>
        </p:nvPicPr>
        <p:blipFill>
          <a:blip r:embed="rId3"/>
          <a:stretch>
            <a:fillRect/>
          </a:stretch>
        </p:blipFill>
        <p:spPr>
          <a:xfrm>
            <a:off x="443230" y="2246630"/>
            <a:ext cx="2880000" cy="3061001"/>
          </a:xfrm>
          <a:prstGeom prst="rect">
            <a:avLst/>
          </a:prstGeom>
        </p:spPr>
      </p:pic>
      <p:sp>
        <p:nvSpPr>
          <p:cNvPr id="118" name="矩形 117"/>
          <p:cNvSpPr/>
          <p:nvPr/>
        </p:nvSpPr>
        <p:spPr>
          <a:xfrm>
            <a:off x="240030" y="2063115"/>
            <a:ext cx="3220085" cy="3390900"/>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矩形 53"/>
          <p:cNvSpPr>
            <a:spLocks noChangeArrowheads="1"/>
          </p:cNvSpPr>
          <p:nvPr/>
        </p:nvSpPr>
        <p:spPr bwMode="auto">
          <a:xfrm>
            <a:off x="443230" y="1502410"/>
            <a:ext cx="2755900" cy="377190"/>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en-US" altLang="zh-CN" sz="1800" b="1" dirty="0">
                <a:solidFill>
                  <a:schemeClr val="bg1"/>
                </a:solidFill>
                <a:latin typeface="微软雅黑" panose="020B0503020204020204" charset="-122"/>
                <a:ea typeface="微软雅黑" panose="020B0503020204020204" charset="-122"/>
              </a:rPr>
              <a:t>yolov11n</a:t>
            </a:r>
            <a:r>
              <a:rPr lang="zh-CN" altLang="en-US" sz="1800" b="1" dirty="0">
                <a:solidFill>
                  <a:schemeClr val="bg1"/>
                </a:solidFill>
                <a:latin typeface="微软雅黑" panose="020B0503020204020204" charset="-122"/>
                <a:ea typeface="微软雅黑" panose="020B0503020204020204" charset="-122"/>
              </a:rPr>
              <a:t>原始</a:t>
            </a:r>
            <a:r>
              <a:rPr lang="zh-CN" altLang="en-US" sz="1800" b="1" dirty="0">
                <a:solidFill>
                  <a:schemeClr val="bg1"/>
                </a:solidFill>
                <a:latin typeface="微软雅黑" panose="020B0503020204020204" charset="-122"/>
                <a:ea typeface="微软雅黑" panose="020B0503020204020204" charset="-122"/>
              </a:rPr>
              <a:t>模型</a:t>
            </a:r>
            <a:endParaRPr lang="zh-CN" altLang="en-US" sz="1800" b="1" dirty="0">
              <a:solidFill>
                <a:schemeClr val="bg1"/>
              </a:solidFill>
              <a:latin typeface="微软雅黑" panose="020B0503020204020204" charset="-122"/>
              <a:ea typeface="微软雅黑" panose="020B0503020204020204" charset="-122"/>
            </a:endParaRPr>
          </a:p>
        </p:txBody>
      </p:sp>
      <p:sp>
        <p:nvSpPr>
          <p:cNvPr id="8" name="矩形 7"/>
          <p:cNvSpPr/>
          <p:nvPr/>
        </p:nvSpPr>
        <p:spPr>
          <a:xfrm>
            <a:off x="3652520" y="2063115"/>
            <a:ext cx="3813175" cy="3390900"/>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矩形 53"/>
          <p:cNvSpPr>
            <a:spLocks noChangeArrowheads="1"/>
          </p:cNvSpPr>
          <p:nvPr/>
        </p:nvSpPr>
        <p:spPr bwMode="auto">
          <a:xfrm>
            <a:off x="4026535" y="1502410"/>
            <a:ext cx="3091180" cy="377190"/>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更改注意力机制和主干</a:t>
            </a:r>
            <a:r>
              <a:rPr lang="zh-CN" altLang="en-US" sz="1800" b="1" dirty="0">
                <a:solidFill>
                  <a:schemeClr val="bg1"/>
                </a:solidFill>
                <a:latin typeface="微软雅黑" panose="020B0503020204020204" charset="-122"/>
                <a:ea typeface="微软雅黑" panose="020B0503020204020204" charset="-122"/>
              </a:rPr>
              <a:t>网络</a:t>
            </a:r>
            <a:endParaRPr lang="zh-CN" altLang="en-US" sz="1800" b="1" dirty="0">
              <a:solidFill>
                <a:schemeClr val="bg1"/>
              </a:solidFill>
              <a:latin typeface="微软雅黑" panose="020B0503020204020204" charset="-122"/>
              <a:ea typeface="微软雅黑" panose="020B0503020204020204" charset="-122"/>
            </a:endParaRPr>
          </a:p>
        </p:txBody>
      </p:sp>
      <p:pic>
        <p:nvPicPr>
          <p:cNvPr id="12" name="图片 16" descr="CA流程"/>
          <p:cNvPicPr>
            <a:picLocks noChangeAspect="1"/>
          </p:cNvPicPr>
          <p:nvPr/>
        </p:nvPicPr>
        <p:blipFill>
          <a:blip r:embed="rId4"/>
          <a:stretch>
            <a:fillRect/>
          </a:stretch>
        </p:blipFill>
        <p:spPr>
          <a:xfrm>
            <a:off x="950595" y="6081161"/>
            <a:ext cx="5803900" cy="462915"/>
          </a:xfrm>
          <a:prstGeom prst="rect">
            <a:avLst/>
          </a:prstGeom>
        </p:spPr>
      </p:pic>
      <p:sp>
        <p:nvSpPr>
          <p:cNvPr id="13" name="矩形 12"/>
          <p:cNvSpPr/>
          <p:nvPr/>
        </p:nvSpPr>
        <p:spPr>
          <a:xfrm>
            <a:off x="240030" y="5581015"/>
            <a:ext cx="7225665" cy="1069340"/>
          </a:xfrm>
          <a:prstGeom prst="rect">
            <a:avLst/>
          </a:prstGeom>
          <a:noFill/>
          <a:ln w="47625">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49" name="文本框 48"/>
          <p:cNvSpPr txBox="1"/>
          <p:nvPr>
            <p:custDataLst>
              <p:tags r:id="rId5"/>
            </p:custDataLst>
          </p:nvPr>
        </p:nvSpPr>
        <p:spPr>
          <a:xfrm>
            <a:off x="3314700" y="5674360"/>
            <a:ext cx="1158240" cy="368300"/>
          </a:xfrm>
          <a:prstGeom prst="rect">
            <a:avLst/>
          </a:prstGeom>
          <a:noFill/>
        </p:spPr>
        <p:txBody>
          <a:bodyPr wrap="square" rtlCol="0">
            <a:spAutoFit/>
          </a:bodyPr>
          <a:p>
            <a:r>
              <a:rPr lang="en-US" altLang="zh-CN" sz="1800" b="1" dirty="0">
                <a:solidFill>
                  <a:schemeClr val="tx1"/>
                </a:solidFill>
                <a:latin typeface="微软雅黑" panose="020B0503020204020204" charset="-122"/>
                <a:ea typeface="微软雅黑" panose="020B0503020204020204" charset="-122"/>
              </a:rPr>
              <a:t>CA</a:t>
            </a:r>
            <a:r>
              <a:rPr lang="zh-CN" altLang="en-US" sz="1800" b="1" dirty="0">
                <a:solidFill>
                  <a:schemeClr val="tx1"/>
                </a:solidFill>
                <a:latin typeface="微软雅黑" panose="020B0503020204020204" charset="-122"/>
                <a:ea typeface="微软雅黑" panose="020B0503020204020204" charset="-122"/>
              </a:rPr>
              <a:t>模块：</a:t>
            </a:r>
            <a:endParaRPr lang="zh-CN" altLang="en-US" sz="1800" b="1" dirty="0">
              <a:solidFill>
                <a:schemeClr val="tx1"/>
              </a:solidFill>
              <a:latin typeface="微软雅黑" panose="020B0503020204020204" charset="-122"/>
              <a:ea typeface="微软雅黑" panose="020B0503020204020204" charset="-122"/>
            </a:endParaRPr>
          </a:p>
        </p:txBody>
      </p:sp>
      <p:sp>
        <p:nvSpPr>
          <p:cNvPr id="15" name="Rectangle 6"/>
          <p:cNvSpPr/>
          <p:nvPr/>
        </p:nvSpPr>
        <p:spPr>
          <a:xfrm>
            <a:off x="7782560" y="1794510"/>
            <a:ext cx="4102100" cy="4418330"/>
          </a:xfrm>
          <a:prstGeom prst="rect">
            <a:avLst/>
          </a:prstGeom>
        </p:spPr>
        <p:txBody>
          <a:bodyPr wrap="square">
            <a:noAutofit/>
          </a:bodyPr>
          <a:p>
            <a:pPr indent="457200" algn="just">
              <a:lnSpc>
                <a:spcPct val="150000"/>
              </a:lnSpc>
            </a:pPr>
            <a:r>
              <a:rPr kumimoji="1" lang="en-US" altLang="zh-CN" dirty="0">
                <a:latin typeface="Times New Roman" panose="02020503050405090304" pitchFamily="18" charset="0"/>
                <a:ea typeface="楷体" panose="02010609060101010101" pitchFamily="49" charset="-122"/>
                <a:sym typeface="字魂160号-檀宋" panose="00000500000000000000" pitchFamily="2" charset="-122"/>
              </a:rPr>
              <a:t>Mamba</a:t>
            </a:r>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通过引入动态卷积和自适应特征融合机制，能够更有效地捕捉图像的细节和上下文信息，对于数学算式的识别来说能</a:t>
            </a:r>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更好感知某一个数字周围数字或符号的关系，从而更精确</a:t>
            </a:r>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检测。</a:t>
            </a:r>
            <a:endParaRPr kumimoji="1" lang="zh-CN" altLang="en-US" dirty="0">
              <a:latin typeface="Times New Roman" panose="02020503050405090304" pitchFamily="18" charset="0"/>
              <a:ea typeface="楷体" panose="02010609060101010101" pitchFamily="49" charset="-122"/>
              <a:sym typeface="字魂160号-檀宋" panose="00000500000000000000" pitchFamily="2" charset="-122"/>
            </a:endParaRPr>
          </a:p>
          <a:p>
            <a:pPr indent="457200" algn="just">
              <a:lnSpc>
                <a:spcPct val="150000"/>
              </a:lnSpc>
            </a:pPr>
            <a:r>
              <a:rPr kumimoji="1" lang="zh-CN" altLang="en-US" dirty="0">
                <a:latin typeface="Times New Roman" panose="02020503050405090304" pitchFamily="18" charset="0"/>
                <a:ea typeface="楷体" panose="02010609060101010101" pitchFamily="49" charset="-122"/>
                <a:sym typeface="字魂160号-檀宋" panose="00000500000000000000" pitchFamily="2" charset="-122"/>
              </a:rPr>
              <a:t>CoordAttention</a:t>
            </a:r>
            <a:r>
              <a:rPr kumimoji="1" lang="zh-CN" altLang="en-US" sz="1800" dirty="0">
                <a:latin typeface="Times New Roman" panose="02020503050405090304" pitchFamily="18" charset="0"/>
                <a:ea typeface="楷体" panose="02010609060101010101" pitchFamily="49" charset="-122"/>
                <a:sym typeface="字魂160号-檀宋" panose="00000500000000000000" pitchFamily="2" charset="-122"/>
              </a:rPr>
              <a:t>通过引入坐标信息，引导注意力集中在关键空间位置上，提升特征表示能力，目标检测时更关注某一区域的</a:t>
            </a:r>
            <a:r>
              <a:rPr kumimoji="1" lang="zh-CN" altLang="en-US" sz="1800" dirty="0">
                <a:latin typeface="Times New Roman" panose="02020503050405090304" pitchFamily="18" charset="0"/>
                <a:ea typeface="楷体" panose="02010609060101010101" pitchFamily="49" charset="-122"/>
                <a:sym typeface="字魂160号-檀宋" panose="00000500000000000000" pitchFamily="2" charset="-122"/>
              </a:rPr>
              <a:t>特征，尤其适用于具有非常强空间特征</a:t>
            </a:r>
            <a:r>
              <a:rPr kumimoji="1" lang="zh-CN" altLang="en-US" sz="1800" dirty="0">
                <a:latin typeface="Times New Roman" panose="02020503050405090304" pitchFamily="18" charset="0"/>
                <a:ea typeface="楷体" panose="02010609060101010101" pitchFamily="49" charset="-122"/>
                <a:sym typeface="字魂160号-檀宋" panose="00000500000000000000" pitchFamily="2" charset="-122"/>
              </a:rPr>
              <a:t>的数学算式。</a:t>
            </a:r>
            <a:endParaRPr kumimoji="1" lang="zh-CN" altLang="en-US" sz="1800" dirty="0">
              <a:latin typeface="Times New Roman" panose="02020503050405090304" pitchFamily="18" charset="0"/>
              <a:ea typeface="楷体" panose="02010609060101010101" pitchFamily="49" charset="-122"/>
              <a:sym typeface="字魂160号-檀宋" panose="00000500000000000000" pitchFamily="2" charset="-122"/>
            </a:endParaRPr>
          </a:p>
        </p:txBody>
      </p:sp>
      <p:pic>
        <p:nvPicPr>
          <p:cNvPr id="26" name="图片 25" descr="21602148"/>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3463925" y="1530350"/>
            <a:ext cx="297815" cy="312420"/>
          </a:xfrm>
          <a:prstGeom prst="rect">
            <a:avLst/>
          </a:prstGeom>
        </p:spPr>
      </p:pic>
      <p:pic>
        <p:nvPicPr>
          <p:cNvPr id="4" name="图片 3" descr="yolo-mamba"/>
          <p:cNvPicPr>
            <a:picLocks noChangeAspect="1"/>
          </p:cNvPicPr>
          <p:nvPr/>
        </p:nvPicPr>
        <p:blipFill>
          <a:blip r:embed="rId9"/>
          <a:stretch>
            <a:fillRect/>
          </a:stretch>
        </p:blipFill>
        <p:spPr>
          <a:xfrm>
            <a:off x="3672840" y="2217420"/>
            <a:ext cx="3759835" cy="3089910"/>
          </a:xfrm>
          <a:prstGeom prst="rect">
            <a:avLst/>
          </a:prstGeom>
        </p:spPr>
      </p:pic>
      <p:grpSp>
        <p:nvGrpSpPr>
          <p:cNvPr id="5" name="组合 4"/>
          <p:cNvGrpSpPr/>
          <p:nvPr/>
        </p:nvGrpSpPr>
        <p:grpSpPr>
          <a:xfrm>
            <a:off x="-267261" y="417894"/>
            <a:ext cx="547168" cy="547168"/>
            <a:chOff x="-288100" y="193150"/>
            <a:chExt cx="547168" cy="547168"/>
          </a:xfrm>
        </p:grpSpPr>
        <p:sp>
          <p:nvSpPr>
            <p:cNvPr id="6" name="直角三角形 5"/>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39926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9" name="文本框 18"/>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1" name="文本框 30"/>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2" name="文本框 31"/>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14" name="图片 13" descr="1181747329179_.pic"/>
          <p:cNvPicPr>
            <a:picLocks noChangeAspect="1"/>
          </p:cNvPicPr>
          <p:nvPr/>
        </p:nvPicPr>
        <p:blipFill>
          <a:blip r:embed="rId10"/>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8699" y="2176028"/>
            <a:ext cx="577850" cy="2221314"/>
          </a:xfrm>
          <a:prstGeom prst="rect">
            <a:avLst/>
          </a:prstGeom>
          <a:noFill/>
        </p:spPr>
        <p:txBody>
          <a:bodyPr vert="horz" wrap="square" rtlCol="0">
            <a:spAutoFit/>
          </a:bodyPr>
          <a:lstStyle/>
          <a:p>
            <a:pPr algn="ctr">
              <a:lnSpc>
                <a:spcPct val="110000"/>
              </a:lnSpc>
            </a:pPr>
            <a:r>
              <a:rPr lang="zh-CN" altLang="en-US" sz="3200" b="1" dirty="0">
                <a:solidFill>
                  <a:schemeClr val="tx1">
                    <a:lumMod val="75000"/>
                    <a:lumOff val="25000"/>
                  </a:schemeClr>
                </a:solidFill>
                <a:latin typeface="微软雅黑" panose="020B0503020204020204" charset="-122"/>
                <a:ea typeface="微软雅黑" panose="020B0503020204020204" charset="-122"/>
              </a:rPr>
              <a:t>汇</a:t>
            </a:r>
            <a:endParaRPr lang="en-US" altLang="zh-CN" sz="3200" b="1"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pPr>
            <a:r>
              <a:rPr lang="zh-CN" altLang="en-US" sz="3200" b="1" dirty="0">
                <a:solidFill>
                  <a:schemeClr val="tx1">
                    <a:lumMod val="75000"/>
                    <a:lumOff val="25000"/>
                  </a:schemeClr>
                </a:solidFill>
                <a:latin typeface="微软雅黑" panose="020B0503020204020204" charset="-122"/>
                <a:ea typeface="微软雅黑" panose="020B0503020204020204" charset="-122"/>
              </a:rPr>
              <a:t>报</a:t>
            </a:r>
            <a:endParaRPr lang="en-US" altLang="zh-CN" sz="3200" b="1"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pPr>
            <a:r>
              <a:rPr lang="zh-CN" altLang="en-US" sz="3200" b="1" dirty="0">
                <a:solidFill>
                  <a:schemeClr val="tx1">
                    <a:lumMod val="75000"/>
                    <a:lumOff val="25000"/>
                  </a:schemeClr>
                </a:solidFill>
                <a:latin typeface="微软雅黑" panose="020B0503020204020204" charset="-122"/>
                <a:ea typeface="微软雅黑" panose="020B0503020204020204" charset="-122"/>
              </a:rPr>
              <a:t>内</a:t>
            </a:r>
            <a:endParaRPr lang="en-US" altLang="zh-CN" sz="3200" b="1" dirty="0">
              <a:solidFill>
                <a:schemeClr val="tx1">
                  <a:lumMod val="75000"/>
                  <a:lumOff val="25000"/>
                </a:schemeClr>
              </a:solidFill>
              <a:latin typeface="微软雅黑" panose="020B0503020204020204" charset="-122"/>
              <a:ea typeface="微软雅黑" panose="020B0503020204020204" charset="-122"/>
            </a:endParaRPr>
          </a:p>
          <a:p>
            <a:pPr algn="ctr">
              <a:lnSpc>
                <a:spcPct val="110000"/>
              </a:lnSpc>
            </a:pPr>
            <a:r>
              <a:rPr lang="zh-CN" altLang="en-US" sz="3200" b="1" dirty="0">
                <a:solidFill>
                  <a:schemeClr val="tx1">
                    <a:lumMod val="75000"/>
                    <a:lumOff val="25000"/>
                  </a:schemeClr>
                </a:solidFill>
                <a:latin typeface="微软雅黑" panose="020B0503020204020204" charset="-122"/>
                <a:ea typeface="微软雅黑" panose="020B0503020204020204" charset="-122"/>
              </a:rPr>
              <a:t>容</a:t>
            </a:r>
            <a:endParaRPr lang="zh-CN" altLang="en-US" sz="3200" b="1" dirty="0">
              <a:solidFill>
                <a:schemeClr val="tx1">
                  <a:lumMod val="75000"/>
                  <a:lumOff val="25000"/>
                </a:schemeClr>
              </a:solidFill>
              <a:latin typeface="微软雅黑" panose="020B0503020204020204" charset="-122"/>
              <a:ea typeface="微软雅黑" panose="020B0503020204020204" charset="-122"/>
            </a:endParaRPr>
          </a:p>
        </p:txBody>
      </p:sp>
      <p:cxnSp>
        <p:nvCxnSpPr>
          <p:cNvPr id="5" name="直接连接符 4"/>
          <p:cNvCxnSpPr>
            <a:endCxn id="4" idx="0"/>
          </p:cNvCxnSpPr>
          <p:nvPr/>
        </p:nvCxnSpPr>
        <p:spPr>
          <a:xfrm>
            <a:off x="3395563" y="937860"/>
            <a:ext cx="16827" cy="4256727"/>
          </a:xfrm>
          <a:prstGeom prst="line">
            <a:avLst/>
          </a:prstGeom>
          <a:ln w="38100">
            <a:gradFill>
              <a:gsLst>
                <a:gs pos="0">
                  <a:schemeClr val="accent1">
                    <a:lumMod val="5000"/>
                    <a:lumOff val="95000"/>
                  </a:schemeClr>
                </a:gs>
                <a:gs pos="72000">
                  <a:schemeClr val="tx1">
                    <a:lumMod val="85000"/>
                    <a:lumOff val="15000"/>
                  </a:schemeClr>
                </a:gs>
                <a:gs pos="83000">
                  <a:schemeClr val="tx1">
                    <a:lumMod val="85000"/>
                    <a:lumOff val="15000"/>
                  </a:schemeClr>
                </a:gs>
                <a:gs pos="100000">
                  <a:schemeClr val="tx1">
                    <a:lumMod val="85000"/>
                    <a:lumOff val="15000"/>
                  </a:schemeClr>
                </a:gs>
              </a:gsLst>
              <a:lin ang="5400000" scaled="1"/>
            </a:gradFill>
            <a:tailEnd type="none" w="lg" len="lg"/>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3096549" y="5194587"/>
            <a:ext cx="577823" cy="538480"/>
            <a:chOff x="2865265" y="3992880"/>
            <a:chExt cx="644885" cy="584775"/>
          </a:xfrm>
        </p:grpSpPr>
        <p:sp>
          <p:nvSpPr>
            <p:cNvPr id="4" name="椭圆 3"/>
            <p:cNvSpPr/>
            <p:nvPr/>
          </p:nvSpPr>
          <p:spPr>
            <a:xfrm>
              <a:off x="2925375" y="3992880"/>
              <a:ext cx="584775" cy="584775"/>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865265" y="3992880"/>
              <a:ext cx="503625" cy="5036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星形: 四角 9"/>
          <p:cNvSpPr/>
          <p:nvPr/>
        </p:nvSpPr>
        <p:spPr>
          <a:xfrm>
            <a:off x="3159756" y="5257793"/>
            <a:ext cx="307920" cy="316451"/>
          </a:xfrm>
          <a:prstGeom prst="star4">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书籍"/>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32380" y="1040765"/>
            <a:ext cx="702945" cy="756285"/>
          </a:xfrm>
          <a:prstGeom prst="rect">
            <a:avLst/>
          </a:prstGeom>
        </p:spPr>
      </p:pic>
      <p:pic>
        <p:nvPicPr>
          <p:cNvPr id="11" name="图片 10"/>
          <p:cNvPicPr>
            <a:picLocks noChangeAspect="1"/>
          </p:cNvPicPr>
          <p:nvPr/>
        </p:nvPicPr>
        <p:blipFill>
          <a:blip r:embed="rId3"/>
          <a:stretch>
            <a:fillRect/>
          </a:stretch>
        </p:blipFill>
        <p:spPr>
          <a:xfrm>
            <a:off x="-117475" y="-127635"/>
            <a:ext cx="2364740" cy="7020560"/>
          </a:xfrm>
          <a:prstGeom prst="rect">
            <a:avLst/>
          </a:prstGeom>
        </p:spPr>
      </p:pic>
      <p:grpSp>
        <p:nvGrpSpPr>
          <p:cNvPr id="18" name="组合 17"/>
          <p:cNvGrpSpPr/>
          <p:nvPr>
            <p:custDataLst>
              <p:tags r:id="rId4"/>
            </p:custDataLst>
          </p:nvPr>
        </p:nvGrpSpPr>
        <p:grpSpPr>
          <a:xfrm>
            <a:off x="4366895" y="543560"/>
            <a:ext cx="6484620" cy="5840095"/>
            <a:chOff x="6877" y="695"/>
            <a:chExt cx="10212" cy="9197"/>
          </a:xfrm>
        </p:grpSpPr>
        <p:grpSp>
          <p:nvGrpSpPr>
            <p:cNvPr id="3" name="组合 2"/>
            <p:cNvGrpSpPr/>
            <p:nvPr>
              <p:custDataLst>
                <p:tags r:id="rId5"/>
              </p:custDataLst>
            </p:nvPr>
          </p:nvGrpSpPr>
          <p:grpSpPr>
            <a:xfrm>
              <a:off x="6877" y="695"/>
              <a:ext cx="10203" cy="1439"/>
              <a:chOff x="4218432" y="835786"/>
              <a:chExt cx="5836554" cy="740206"/>
            </a:xfrm>
          </p:grpSpPr>
          <p:sp>
            <p:nvSpPr>
              <p:cNvPr id="49" name="圆角矩形 88"/>
              <p:cNvSpPr>
                <a:spLocks noChangeArrowheads="1"/>
              </p:cNvSpPr>
              <p:nvPr>
                <p:custDataLst>
                  <p:tags r:id="rId6"/>
                </p:custDataLst>
              </p:nvPr>
            </p:nvSpPr>
            <p:spPr bwMode="auto">
              <a:xfrm>
                <a:off x="4304499" y="918721"/>
                <a:ext cx="525680" cy="507561"/>
              </a:xfrm>
              <a:prstGeom prst="roundRect">
                <a:avLst>
                  <a:gd name="adj" fmla="val 0"/>
                </a:avLst>
              </a:prstGeom>
              <a:solidFill>
                <a:srgbClr val="00478E"/>
              </a:solidFill>
              <a:ln w="9525">
                <a:noFill/>
                <a:round/>
              </a:ln>
            </p:spPr>
            <p:txBody>
              <a:bodyPr anchor="ctr"/>
              <a:lstStyle/>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0" name="矩形 1"/>
              <p:cNvSpPr>
                <a:spLocks noChangeArrowheads="1"/>
              </p:cNvSpPr>
              <p:nvPr>
                <p:custDataLst>
                  <p:tags r:id="rId7"/>
                </p:custDataLst>
              </p:nvPr>
            </p:nvSpPr>
            <p:spPr bwMode="auto">
              <a:xfrm>
                <a:off x="5469490" y="1024052"/>
                <a:ext cx="1767041" cy="422828"/>
              </a:xfrm>
              <a:prstGeom prst="rect">
                <a:avLst/>
              </a:prstGeom>
              <a:noFill/>
              <a:ln w="9525">
                <a:noFill/>
                <a:miter lim="800000"/>
              </a:ln>
            </p:spPr>
            <p:txBody>
              <a:bodyPr wrap="square">
                <a:spAutoFit/>
              </a:bodyPr>
              <a:lstStyle/>
              <a:p>
                <a:pPr>
                  <a:buFont typeface="Arial" panose="020B0604020202090204" pitchFamily="34" charset="0"/>
                  <a:buNone/>
                </a:pPr>
                <a:r>
                  <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项目背景</a:t>
                </a:r>
                <a:endPar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57" name="直接连接符 107"/>
              <p:cNvSpPr>
                <a:spLocks noChangeShapeType="1"/>
              </p:cNvSpPr>
              <p:nvPr>
                <p:custDataLst>
                  <p:tags r:id="rId8"/>
                </p:custDataLst>
              </p:nvPr>
            </p:nvSpPr>
            <p:spPr bwMode="auto">
              <a:xfrm>
                <a:off x="4218432" y="1575992"/>
                <a:ext cx="5836554" cy="0"/>
              </a:xfrm>
              <a:prstGeom prst="line">
                <a:avLst/>
              </a:prstGeom>
              <a:noFill/>
              <a:ln w="19050">
                <a:solidFill>
                  <a:srgbClr val="0070C0"/>
                </a:solidFill>
                <a:prstDash val="dash"/>
                <a:bevel/>
                <a:headEnd type="none"/>
                <a:tailEnd type="oval" w="lg" len="lg"/>
              </a:ln>
            </p:spPr>
            <p:txBody>
              <a:bodyPr/>
              <a:lstStyle/>
              <a:p>
                <a:endParaRPr lang="zh-CN" altLang="en-US" sz="2800"/>
              </a:p>
            </p:txBody>
          </p:sp>
          <p:sp>
            <p:nvSpPr>
              <p:cNvPr id="6" name="矩形 5"/>
              <p:cNvSpPr/>
              <p:nvPr>
                <p:custDataLst>
                  <p:tags r:id="rId9"/>
                </p:custDataLst>
              </p:nvPr>
            </p:nvSpPr>
            <p:spPr>
              <a:xfrm>
                <a:off x="4230624" y="835786"/>
                <a:ext cx="673431" cy="673431"/>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44" name="组合 43"/>
            <p:cNvGrpSpPr/>
            <p:nvPr>
              <p:custDataLst>
                <p:tags r:id="rId10"/>
              </p:custDataLst>
            </p:nvPr>
          </p:nvGrpSpPr>
          <p:grpSpPr>
            <a:xfrm>
              <a:off x="6877" y="2256"/>
              <a:ext cx="10203" cy="1439"/>
              <a:chOff x="4218432" y="835786"/>
              <a:chExt cx="5836554" cy="740206"/>
            </a:xfrm>
          </p:grpSpPr>
          <p:sp>
            <p:nvSpPr>
              <p:cNvPr id="45" name="圆角矩形 88"/>
              <p:cNvSpPr>
                <a:spLocks noChangeArrowheads="1"/>
              </p:cNvSpPr>
              <p:nvPr>
                <p:custDataLst>
                  <p:tags r:id="rId11"/>
                </p:custDataLst>
              </p:nvPr>
            </p:nvSpPr>
            <p:spPr bwMode="auto">
              <a:xfrm>
                <a:off x="4304499" y="918721"/>
                <a:ext cx="525680" cy="507561"/>
              </a:xfrm>
              <a:prstGeom prst="roundRect">
                <a:avLst>
                  <a:gd name="adj" fmla="val 0"/>
                </a:avLst>
              </a:prstGeom>
              <a:solidFill>
                <a:srgbClr val="00478E"/>
              </a:solidFill>
              <a:ln w="9525">
                <a:noFill/>
                <a:round/>
              </a:ln>
            </p:spPr>
            <p:txBody>
              <a:bodyPr anchor="ctr"/>
              <a:lstStyle/>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6" name="矩形 1"/>
              <p:cNvSpPr>
                <a:spLocks noChangeArrowheads="1"/>
              </p:cNvSpPr>
              <p:nvPr>
                <p:custDataLst>
                  <p:tags r:id="rId12"/>
                </p:custDataLst>
              </p:nvPr>
            </p:nvSpPr>
            <p:spPr bwMode="auto">
              <a:xfrm>
                <a:off x="5469490" y="1064689"/>
                <a:ext cx="1867720" cy="422828"/>
              </a:xfrm>
              <a:prstGeom prst="rect">
                <a:avLst/>
              </a:prstGeom>
              <a:noFill/>
              <a:ln w="9525">
                <a:noFill/>
                <a:miter lim="800000"/>
              </a:ln>
            </p:spPr>
            <p:txBody>
              <a:bodyPr wrap="square">
                <a:spAutoFit/>
              </a:bodyPr>
              <a:lstStyle/>
              <a:p>
                <a:pPr algn="l">
                  <a:buFont typeface="Arial" panose="020B0604020202090204" pitchFamily="34" charset="0"/>
                  <a:buNone/>
                </a:pPr>
                <a:r>
                  <a:rPr lang="zh-CN" altLang="en-US" sz="2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项目架构</a:t>
                </a:r>
                <a:endParaRPr lang="zh-CN" altLang="en-US" sz="2800" b="1"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7" name="直接连接符 107"/>
              <p:cNvSpPr>
                <a:spLocks noChangeShapeType="1"/>
              </p:cNvSpPr>
              <p:nvPr>
                <p:custDataLst>
                  <p:tags r:id="rId13"/>
                </p:custDataLst>
              </p:nvPr>
            </p:nvSpPr>
            <p:spPr bwMode="auto">
              <a:xfrm>
                <a:off x="4218432" y="1575992"/>
                <a:ext cx="5836554" cy="0"/>
              </a:xfrm>
              <a:prstGeom prst="line">
                <a:avLst/>
              </a:prstGeom>
              <a:noFill/>
              <a:ln w="19050">
                <a:solidFill>
                  <a:srgbClr val="0070C0"/>
                </a:solidFill>
                <a:prstDash val="dash"/>
                <a:bevel/>
                <a:headEnd type="none"/>
                <a:tailEnd type="oval" w="lg" len="lg"/>
              </a:ln>
            </p:spPr>
            <p:txBody>
              <a:bodyPr/>
              <a:lstStyle/>
              <a:p>
                <a:endParaRPr lang="zh-CN" altLang="en-US" sz="2800"/>
              </a:p>
            </p:txBody>
          </p:sp>
          <p:sp>
            <p:nvSpPr>
              <p:cNvPr id="48" name="矩形 47"/>
              <p:cNvSpPr/>
              <p:nvPr>
                <p:custDataLst>
                  <p:tags r:id="rId14"/>
                </p:custDataLst>
              </p:nvPr>
            </p:nvSpPr>
            <p:spPr>
              <a:xfrm>
                <a:off x="4230624" y="835786"/>
                <a:ext cx="673431" cy="673431"/>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58" name="组合 57"/>
            <p:cNvGrpSpPr/>
            <p:nvPr>
              <p:custDataLst>
                <p:tags r:id="rId15"/>
              </p:custDataLst>
            </p:nvPr>
          </p:nvGrpSpPr>
          <p:grpSpPr>
            <a:xfrm>
              <a:off x="6877" y="3816"/>
              <a:ext cx="10203" cy="1439"/>
              <a:chOff x="4218432" y="835786"/>
              <a:chExt cx="5836554" cy="740206"/>
            </a:xfrm>
          </p:grpSpPr>
          <p:sp>
            <p:nvSpPr>
              <p:cNvPr id="59" name="圆角矩形 88"/>
              <p:cNvSpPr>
                <a:spLocks noChangeArrowheads="1"/>
              </p:cNvSpPr>
              <p:nvPr>
                <p:custDataLst>
                  <p:tags r:id="rId16"/>
                </p:custDataLst>
              </p:nvPr>
            </p:nvSpPr>
            <p:spPr bwMode="auto">
              <a:xfrm>
                <a:off x="4304499" y="918721"/>
                <a:ext cx="525680" cy="507561"/>
              </a:xfrm>
              <a:prstGeom prst="roundRect">
                <a:avLst>
                  <a:gd name="adj" fmla="val 0"/>
                </a:avLst>
              </a:prstGeom>
              <a:solidFill>
                <a:srgbClr val="00478E"/>
              </a:solidFill>
              <a:ln w="9525">
                <a:noFill/>
                <a:round/>
              </a:ln>
            </p:spPr>
            <p:txBody>
              <a:bodyPr anchor="ctr"/>
              <a:lstStyle/>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3</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 name="矩形 1"/>
              <p:cNvSpPr>
                <a:spLocks noChangeArrowheads="1"/>
              </p:cNvSpPr>
              <p:nvPr>
                <p:custDataLst>
                  <p:tags r:id="rId17"/>
                </p:custDataLst>
              </p:nvPr>
            </p:nvSpPr>
            <p:spPr bwMode="auto">
              <a:xfrm>
                <a:off x="5469443" y="1074228"/>
                <a:ext cx="1766443" cy="422973"/>
              </a:xfrm>
              <a:prstGeom prst="rect">
                <a:avLst/>
              </a:prstGeom>
              <a:noFill/>
              <a:ln w="9525">
                <a:noFill/>
                <a:miter lim="800000"/>
              </a:ln>
            </p:spPr>
            <p:txBody>
              <a:bodyPr wrap="square">
                <a:spAutoFit/>
              </a:bodyPr>
              <a:lstStyle/>
              <a:p>
                <a:pPr algn="l">
                  <a:buFont typeface="Arial" panose="020B0604020202090204" pitchFamily="34" charset="0"/>
                  <a:buNone/>
                </a:pPr>
                <a:r>
                  <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算法创新</a:t>
                </a:r>
                <a:endParaRPr lang="en-US" altLang="zh-CN"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1" name="直接连接符 107"/>
              <p:cNvSpPr>
                <a:spLocks noChangeShapeType="1"/>
              </p:cNvSpPr>
              <p:nvPr>
                <p:custDataLst>
                  <p:tags r:id="rId18"/>
                </p:custDataLst>
              </p:nvPr>
            </p:nvSpPr>
            <p:spPr bwMode="auto">
              <a:xfrm>
                <a:off x="4218432" y="1575992"/>
                <a:ext cx="5836554" cy="0"/>
              </a:xfrm>
              <a:prstGeom prst="line">
                <a:avLst/>
              </a:prstGeom>
              <a:noFill/>
              <a:ln w="19050">
                <a:solidFill>
                  <a:srgbClr val="0070C0"/>
                </a:solidFill>
                <a:prstDash val="dash"/>
                <a:bevel/>
                <a:headEnd type="none"/>
                <a:tailEnd type="oval" w="lg" len="lg"/>
              </a:ln>
            </p:spPr>
            <p:txBody>
              <a:bodyPr/>
              <a:lstStyle/>
              <a:p>
                <a:endParaRPr lang="zh-CN" altLang="en-US" sz="2800"/>
              </a:p>
            </p:txBody>
          </p:sp>
          <p:sp>
            <p:nvSpPr>
              <p:cNvPr id="62" name="矩形 61"/>
              <p:cNvSpPr/>
              <p:nvPr>
                <p:custDataLst>
                  <p:tags r:id="rId19"/>
                </p:custDataLst>
              </p:nvPr>
            </p:nvSpPr>
            <p:spPr>
              <a:xfrm>
                <a:off x="4230624" y="835786"/>
                <a:ext cx="673431" cy="673431"/>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63" name="组合 62"/>
            <p:cNvGrpSpPr/>
            <p:nvPr>
              <p:custDataLst>
                <p:tags r:id="rId20"/>
              </p:custDataLst>
            </p:nvPr>
          </p:nvGrpSpPr>
          <p:grpSpPr>
            <a:xfrm>
              <a:off x="6877" y="5377"/>
              <a:ext cx="10203" cy="1439"/>
              <a:chOff x="4218432" y="835786"/>
              <a:chExt cx="5836554" cy="740206"/>
            </a:xfrm>
          </p:grpSpPr>
          <p:sp>
            <p:nvSpPr>
              <p:cNvPr id="64" name="圆角矩形 88"/>
              <p:cNvSpPr>
                <a:spLocks noChangeArrowheads="1"/>
              </p:cNvSpPr>
              <p:nvPr>
                <p:custDataLst>
                  <p:tags r:id="rId21"/>
                </p:custDataLst>
              </p:nvPr>
            </p:nvSpPr>
            <p:spPr bwMode="auto">
              <a:xfrm>
                <a:off x="4304499" y="918721"/>
                <a:ext cx="525680" cy="507561"/>
              </a:xfrm>
              <a:prstGeom prst="roundRect">
                <a:avLst>
                  <a:gd name="adj" fmla="val 0"/>
                </a:avLst>
              </a:prstGeom>
              <a:solidFill>
                <a:srgbClr val="00478E"/>
              </a:solidFill>
              <a:ln w="9525">
                <a:noFill/>
                <a:round/>
              </a:ln>
            </p:spPr>
            <p:txBody>
              <a:bodyPr anchor="ctr"/>
              <a:lstStyle/>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5" name="矩形 1"/>
              <p:cNvSpPr>
                <a:spLocks noChangeArrowheads="1"/>
              </p:cNvSpPr>
              <p:nvPr>
                <p:custDataLst>
                  <p:tags r:id="rId22"/>
                </p:custDataLst>
              </p:nvPr>
            </p:nvSpPr>
            <p:spPr bwMode="auto">
              <a:xfrm>
                <a:off x="5469490" y="1063146"/>
                <a:ext cx="1867720" cy="422828"/>
              </a:xfrm>
              <a:prstGeom prst="rect">
                <a:avLst/>
              </a:prstGeom>
              <a:noFill/>
              <a:ln w="9525">
                <a:noFill/>
                <a:miter lim="800000"/>
              </a:ln>
            </p:spPr>
            <p:txBody>
              <a:bodyPr wrap="square">
                <a:spAutoFit/>
              </a:bodyPr>
              <a:lstStyle/>
              <a:p>
                <a:pPr algn="l">
                  <a:buFont typeface="Arial" panose="020B0604020202090204" pitchFamily="34" charset="0"/>
                  <a:buNone/>
                </a:pPr>
                <a:r>
                  <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系统</a:t>
                </a:r>
                <a:r>
                  <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展示</a:t>
                </a:r>
                <a:endPar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7" name="直接连接符 107"/>
              <p:cNvSpPr>
                <a:spLocks noChangeShapeType="1"/>
              </p:cNvSpPr>
              <p:nvPr>
                <p:custDataLst>
                  <p:tags r:id="rId23"/>
                </p:custDataLst>
              </p:nvPr>
            </p:nvSpPr>
            <p:spPr bwMode="auto">
              <a:xfrm>
                <a:off x="4218432" y="1575992"/>
                <a:ext cx="5836554" cy="0"/>
              </a:xfrm>
              <a:prstGeom prst="line">
                <a:avLst/>
              </a:prstGeom>
              <a:noFill/>
              <a:ln w="19050">
                <a:solidFill>
                  <a:srgbClr val="0070C0"/>
                </a:solidFill>
                <a:prstDash val="dash"/>
                <a:bevel/>
                <a:headEnd type="none"/>
                <a:tailEnd type="oval" w="lg" len="lg"/>
              </a:ln>
            </p:spPr>
            <p:txBody>
              <a:bodyPr/>
              <a:lstStyle/>
              <a:p>
                <a:endParaRPr lang="zh-CN" altLang="en-US" sz="2800"/>
              </a:p>
            </p:txBody>
          </p:sp>
          <p:sp>
            <p:nvSpPr>
              <p:cNvPr id="68" name="矩形 67"/>
              <p:cNvSpPr/>
              <p:nvPr>
                <p:custDataLst>
                  <p:tags r:id="rId24"/>
                </p:custDataLst>
              </p:nvPr>
            </p:nvSpPr>
            <p:spPr>
              <a:xfrm>
                <a:off x="4230624" y="835786"/>
                <a:ext cx="673431" cy="673431"/>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73" name="组合 72"/>
            <p:cNvGrpSpPr/>
            <p:nvPr>
              <p:custDataLst>
                <p:tags r:id="rId25"/>
              </p:custDataLst>
            </p:nvPr>
          </p:nvGrpSpPr>
          <p:grpSpPr>
            <a:xfrm>
              <a:off x="6877" y="6938"/>
              <a:ext cx="10203" cy="1439"/>
              <a:chOff x="4218432" y="835786"/>
              <a:chExt cx="5836554" cy="740206"/>
            </a:xfrm>
          </p:grpSpPr>
          <p:sp>
            <p:nvSpPr>
              <p:cNvPr id="74" name="圆角矩形 88"/>
              <p:cNvSpPr>
                <a:spLocks noChangeArrowheads="1"/>
              </p:cNvSpPr>
              <p:nvPr>
                <p:custDataLst>
                  <p:tags r:id="rId26"/>
                </p:custDataLst>
              </p:nvPr>
            </p:nvSpPr>
            <p:spPr bwMode="auto">
              <a:xfrm>
                <a:off x="4304499" y="918721"/>
                <a:ext cx="525680" cy="507561"/>
              </a:xfrm>
              <a:prstGeom prst="roundRect">
                <a:avLst>
                  <a:gd name="adj" fmla="val 0"/>
                </a:avLst>
              </a:prstGeom>
              <a:solidFill>
                <a:srgbClr val="00478E"/>
              </a:solidFill>
              <a:ln w="9525">
                <a:noFill/>
                <a:round/>
              </a:ln>
            </p:spPr>
            <p:txBody>
              <a:bodyPr anchor="ctr"/>
              <a:lstStyle/>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5</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5" name="矩形 1"/>
              <p:cNvSpPr>
                <a:spLocks noChangeArrowheads="1"/>
              </p:cNvSpPr>
              <p:nvPr>
                <p:custDataLst>
                  <p:tags r:id="rId27"/>
                </p:custDataLst>
              </p:nvPr>
            </p:nvSpPr>
            <p:spPr bwMode="auto">
              <a:xfrm>
                <a:off x="5469443" y="1072865"/>
                <a:ext cx="2086782" cy="422973"/>
              </a:xfrm>
              <a:prstGeom prst="rect">
                <a:avLst/>
              </a:prstGeom>
              <a:noFill/>
              <a:ln w="9525">
                <a:noFill/>
                <a:miter lim="800000"/>
              </a:ln>
            </p:spPr>
            <p:txBody>
              <a:bodyPr wrap="square">
                <a:spAutoFit/>
              </a:bodyPr>
              <a:lstStyle/>
              <a:p>
                <a:pPr algn="l">
                  <a:buFont typeface="Arial" panose="020B0604020202090204" pitchFamily="34" charset="0"/>
                  <a:buNone/>
                </a:pPr>
                <a:r>
                  <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教辅成果</a:t>
                </a:r>
                <a:endPar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6" name="直接连接符 107"/>
              <p:cNvSpPr>
                <a:spLocks noChangeShapeType="1"/>
              </p:cNvSpPr>
              <p:nvPr>
                <p:custDataLst>
                  <p:tags r:id="rId28"/>
                </p:custDataLst>
              </p:nvPr>
            </p:nvSpPr>
            <p:spPr bwMode="auto">
              <a:xfrm>
                <a:off x="4218432" y="1575992"/>
                <a:ext cx="5836554" cy="0"/>
              </a:xfrm>
              <a:prstGeom prst="line">
                <a:avLst/>
              </a:prstGeom>
              <a:noFill/>
              <a:ln w="19050">
                <a:solidFill>
                  <a:srgbClr val="0070C0"/>
                </a:solidFill>
                <a:prstDash val="dash"/>
                <a:bevel/>
                <a:headEnd type="none"/>
                <a:tailEnd type="oval" w="lg" len="lg"/>
              </a:ln>
            </p:spPr>
            <p:txBody>
              <a:bodyPr/>
              <a:lstStyle/>
              <a:p>
                <a:endParaRPr lang="zh-CN" altLang="en-US" sz="2800"/>
              </a:p>
            </p:txBody>
          </p:sp>
          <p:sp>
            <p:nvSpPr>
              <p:cNvPr id="77" name="矩形 76"/>
              <p:cNvSpPr/>
              <p:nvPr>
                <p:custDataLst>
                  <p:tags r:id="rId29"/>
                </p:custDataLst>
              </p:nvPr>
            </p:nvSpPr>
            <p:spPr>
              <a:xfrm>
                <a:off x="4230624" y="835786"/>
                <a:ext cx="673431" cy="673431"/>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2" name="组合 11"/>
            <p:cNvGrpSpPr/>
            <p:nvPr>
              <p:custDataLst>
                <p:tags r:id="rId30"/>
              </p:custDataLst>
            </p:nvPr>
          </p:nvGrpSpPr>
          <p:grpSpPr>
            <a:xfrm>
              <a:off x="6887" y="8454"/>
              <a:ext cx="10203" cy="1439"/>
              <a:chOff x="4218432" y="835786"/>
              <a:chExt cx="5836554" cy="740206"/>
            </a:xfrm>
          </p:grpSpPr>
          <p:sp>
            <p:nvSpPr>
              <p:cNvPr id="13" name="圆角矩形 88"/>
              <p:cNvSpPr>
                <a:spLocks noChangeArrowheads="1"/>
              </p:cNvSpPr>
              <p:nvPr>
                <p:custDataLst>
                  <p:tags r:id="rId31"/>
                </p:custDataLst>
              </p:nvPr>
            </p:nvSpPr>
            <p:spPr bwMode="auto">
              <a:xfrm>
                <a:off x="4304499" y="918721"/>
                <a:ext cx="525680" cy="507561"/>
              </a:xfrm>
              <a:prstGeom prst="roundRect">
                <a:avLst>
                  <a:gd name="adj" fmla="val 0"/>
                </a:avLst>
              </a:prstGeom>
              <a:solidFill>
                <a:srgbClr val="00478E"/>
              </a:solidFill>
              <a:ln w="9525">
                <a:noFill/>
                <a:round/>
              </a:ln>
            </p:spPr>
            <p:txBody>
              <a:bodyPr anchor="ctr"/>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6</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 name="矩形 1"/>
              <p:cNvSpPr>
                <a:spLocks noChangeArrowheads="1"/>
              </p:cNvSpPr>
              <p:nvPr>
                <p:custDataLst>
                  <p:tags r:id="rId32"/>
                </p:custDataLst>
              </p:nvPr>
            </p:nvSpPr>
            <p:spPr bwMode="auto">
              <a:xfrm>
                <a:off x="5469443" y="1072865"/>
                <a:ext cx="2086782" cy="422973"/>
              </a:xfrm>
              <a:prstGeom prst="rect">
                <a:avLst/>
              </a:prstGeom>
              <a:noFill/>
              <a:ln w="9525">
                <a:noFill/>
                <a:miter lim="800000"/>
              </a:ln>
            </p:spPr>
            <p:txBody>
              <a:bodyPr wrap="square">
                <a:spAutoFit/>
              </a:bodyPr>
              <a:p>
                <a:pPr algn="l">
                  <a:buFont typeface="Arial" panose="020B0604020202090204" pitchFamily="34" charset="0"/>
                  <a:buNone/>
                </a:pPr>
                <a:r>
                  <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未来</a:t>
                </a:r>
                <a:r>
                  <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rPr>
                  <a:t>展望</a:t>
                </a:r>
                <a:endParaRPr lang="zh-CN" altLang="en-US" sz="2800" b="1" dirty="0">
                  <a:solidFill>
                    <a:schemeClr val="bg2">
                      <a:lumMod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5" name="直接连接符 107"/>
              <p:cNvSpPr>
                <a:spLocks noChangeShapeType="1"/>
              </p:cNvSpPr>
              <p:nvPr>
                <p:custDataLst>
                  <p:tags r:id="rId33"/>
                </p:custDataLst>
              </p:nvPr>
            </p:nvSpPr>
            <p:spPr bwMode="auto">
              <a:xfrm>
                <a:off x="4218432" y="1575992"/>
                <a:ext cx="5836554" cy="0"/>
              </a:xfrm>
              <a:prstGeom prst="line">
                <a:avLst/>
              </a:prstGeom>
              <a:noFill/>
              <a:ln w="19050">
                <a:solidFill>
                  <a:srgbClr val="0070C0"/>
                </a:solidFill>
                <a:prstDash val="dash"/>
                <a:bevel/>
                <a:headEnd type="none"/>
                <a:tailEnd type="oval" w="lg" len="lg"/>
              </a:ln>
            </p:spPr>
            <p:txBody>
              <a:bodyPr/>
              <a:p>
                <a:endParaRPr lang="zh-CN" altLang="en-US" sz="2800"/>
              </a:p>
            </p:txBody>
          </p:sp>
          <p:sp>
            <p:nvSpPr>
              <p:cNvPr id="16" name="矩形 15"/>
              <p:cNvSpPr/>
              <p:nvPr>
                <p:custDataLst>
                  <p:tags r:id="rId34"/>
                </p:custDataLst>
              </p:nvPr>
            </p:nvSpPr>
            <p:spPr>
              <a:xfrm>
                <a:off x="4230624" y="835786"/>
                <a:ext cx="673431" cy="673431"/>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grpSp>
      </p:gr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407502" y="95888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最佳模型</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性能</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pic>
        <p:nvPicPr>
          <p:cNvPr id="2" name="图片 1" descr="confusion_matrix"/>
          <p:cNvPicPr>
            <a:picLocks noChangeAspect="1"/>
          </p:cNvPicPr>
          <p:nvPr/>
        </p:nvPicPr>
        <p:blipFill>
          <a:blip r:embed="rId2"/>
          <a:stretch>
            <a:fillRect/>
          </a:stretch>
        </p:blipFill>
        <p:spPr>
          <a:xfrm>
            <a:off x="-48260" y="1583055"/>
            <a:ext cx="3735070" cy="2801620"/>
          </a:xfrm>
          <a:prstGeom prst="rect">
            <a:avLst/>
          </a:prstGeom>
        </p:spPr>
      </p:pic>
      <p:sp>
        <p:nvSpPr>
          <p:cNvPr id="19" name="圆角矩形 109"/>
          <p:cNvSpPr/>
          <p:nvPr>
            <p:custDataLst>
              <p:tags r:id="rId3"/>
            </p:custDataLst>
          </p:nvPr>
        </p:nvSpPr>
        <p:spPr>
          <a:xfrm>
            <a:off x="126365" y="1558290"/>
            <a:ext cx="3663950" cy="291592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4" name="文本框 3"/>
          <p:cNvSpPr txBox="1"/>
          <p:nvPr/>
        </p:nvSpPr>
        <p:spPr>
          <a:xfrm>
            <a:off x="434975" y="4566920"/>
            <a:ext cx="3038475" cy="368300"/>
          </a:xfrm>
          <a:prstGeom prst="rect">
            <a:avLst/>
          </a:prstGeom>
          <a:noFill/>
        </p:spPr>
        <p:txBody>
          <a:bodyPr wrap="square" rtlCol="0">
            <a:spAutoFit/>
          </a:bodyPr>
          <a:p>
            <a:pPr algn="ctr"/>
            <a:r>
              <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rPr>
              <a:t>混淆矩阵</a:t>
            </a:r>
            <a:endPar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graphicFrame>
        <p:nvGraphicFramePr>
          <p:cNvPr id="7" name="表格 6"/>
          <p:cNvGraphicFramePr/>
          <p:nvPr>
            <p:custDataLst>
              <p:tags r:id="rId4"/>
            </p:custDataLst>
          </p:nvPr>
        </p:nvGraphicFramePr>
        <p:xfrm>
          <a:off x="4422775" y="3830320"/>
          <a:ext cx="4763135" cy="2724150"/>
        </p:xfrm>
        <a:graphic>
          <a:graphicData uri="http://schemas.openxmlformats.org/drawingml/2006/table">
            <a:tbl>
              <a:tblPr/>
              <a:tblGrid>
                <a:gridCol w="854075"/>
                <a:gridCol w="526415"/>
                <a:gridCol w="482600"/>
                <a:gridCol w="483870"/>
                <a:gridCol w="482600"/>
                <a:gridCol w="483235"/>
                <a:gridCol w="483235"/>
                <a:gridCol w="483870"/>
                <a:gridCol w="483235"/>
              </a:tblGrid>
              <a:tr h="209550">
                <a:tc>
                  <a:txBody>
                    <a:bodyPr/>
                    <a:p>
                      <a:pPr marL="0" indent="0" algn="l" fontAlgn="ctr">
                        <a:lnSpc>
                          <a:spcPct val="125000"/>
                        </a:lnSpc>
                        <a:spcBef>
                          <a:spcPct val="0"/>
                        </a:spcBef>
                        <a:spcAft>
                          <a:spcPct val="0"/>
                        </a:spcAft>
                      </a:pPr>
                      <a:r>
                        <a:rPr lang="zh-CN" sz="1100" b="1" i="0">
                          <a:solidFill>
                            <a:srgbClr val="000000"/>
                          </a:solidFill>
                          <a:latin typeface="宋体" pitchFamily="2" charset="-122"/>
                          <a:ea typeface="宋体" pitchFamily="2" charset="-122"/>
                        </a:rPr>
                        <a:t>模型</a:t>
                      </a:r>
                      <a:endParaRPr 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1</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2</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3</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4</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5</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6</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7</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8</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YOLOv8</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94.2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96.3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94.5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93.8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94.9</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95.5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94.7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a:noFill/>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EAST</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93.1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92.5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93.2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92.4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93.5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94.1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93.3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CRNN</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90.4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90.3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91.9</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91.6</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Tesseract</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87.5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86.5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86.2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87.3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87.8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86.7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w="19050" cap="flat" cmpd="sng">
                      <a:solidFill>
                        <a:srgbClr val="000008"/>
                      </a:solidFill>
                      <a:prstDash val="solid"/>
                      <a:headEnd type="none" w="med" len="med"/>
                      <a:tailEnd type="none" w="med" len="med"/>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MINE</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indent="0" algn="ctr" fontAlgn="ctr">
                        <a:lnSpc>
                          <a:spcPct val="100000"/>
                        </a:lnSpc>
                        <a:spcBef>
                          <a:spcPct val="0"/>
                        </a:spcBef>
                        <a:spcAft>
                          <a:spcPct val="0"/>
                        </a:spcAft>
                      </a:pPr>
                      <a:r>
                        <a:rPr lang="en-US" altLang="zh-CN" sz="1100" b="1" i="0">
                          <a:solidFill>
                            <a:srgbClr val="000000"/>
                          </a:solidFill>
                          <a:latin typeface="宋体" pitchFamily="2" charset="-122"/>
                          <a:ea typeface="宋体" pitchFamily="2" charset="-122"/>
                        </a:rPr>
                        <a:t>96</a:t>
                      </a:r>
                      <a:r>
                        <a:rPr lang="en-US" altLang="zh-CN" sz="1100" b="1" i="0">
                          <a:solidFill>
                            <a:srgbClr val="000000"/>
                          </a:solidFill>
                          <a:latin typeface="宋体" pitchFamily="2" charset="-122"/>
                          <a:ea typeface="宋体" pitchFamily="2" charset="-122"/>
                        </a:rPr>
                        <a:t>.1</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indent="0" algn="ctr" fontAlgn="ctr">
                        <a:lnSpc>
                          <a:spcPct val="100000"/>
                        </a:lnSpc>
                        <a:spcBef>
                          <a:spcPct val="0"/>
                        </a:spcBef>
                        <a:spcAft>
                          <a:spcPct val="0"/>
                        </a:spcAft>
                      </a:pPr>
                      <a:r>
                        <a:rPr lang="en-US" altLang="zh-CN" sz="1100" b="1" i="0">
                          <a:solidFill>
                            <a:srgbClr val="000000"/>
                          </a:solidFill>
                          <a:latin typeface="宋体" pitchFamily="2" charset="-122"/>
                          <a:ea typeface="宋体" pitchFamily="2" charset="-122"/>
                        </a:rPr>
                        <a:t>97.5</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indent="0" algn="ctr" fontAlgn="ctr">
                        <a:lnSpc>
                          <a:spcPct val="100000"/>
                        </a:lnSpc>
                        <a:spcBef>
                          <a:spcPct val="0"/>
                        </a:spcBef>
                        <a:spcAft>
                          <a:spcPct val="0"/>
                        </a:spcAft>
                      </a:pPr>
                      <a:r>
                        <a:rPr lang="en-US" altLang="zh-CN" sz="1100" b="1" i="0">
                          <a:solidFill>
                            <a:srgbClr val="000000"/>
                          </a:solidFill>
                          <a:latin typeface="宋体" pitchFamily="2" charset="-122"/>
                          <a:ea typeface="宋体" pitchFamily="2" charset="-122"/>
                        </a:rPr>
                        <a:t>95.8</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indent="0" algn="ctr" fontAlgn="ctr">
                        <a:lnSpc>
                          <a:spcPct val="100000"/>
                        </a:lnSpc>
                        <a:spcBef>
                          <a:spcPct val="0"/>
                        </a:spcBef>
                        <a:spcAft>
                          <a:spcPct val="0"/>
                        </a:spcAft>
                      </a:pPr>
                      <a:r>
                        <a:rPr lang="en-US" altLang="zh-CN" sz="1100" b="1" i="0">
                          <a:solidFill>
                            <a:srgbClr val="000000"/>
                          </a:solidFill>
                          <a:latin typeface="宋体" pitchFamily="2" charset="-122"/>
                          <a:ea typeface="宋体" pitchFamily="2" charset="-122"/>
                        </a:rPr>
                        <a:t>96.3</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indent="0" algn="ctr" fontAlgn="ctr">
                        <a:lnSpc>
                          <a:spcPct val="100000"/>
                        </a:lnSpc>
                        <a:spcBef>
                          <a:spcPct val="0"/>
                        </a:spcBef>
                        <a:spcAft>
                          <a:spcPct val="0"/>
                        </a:spcAft>
                      </a:pPr>
                      <a:r>
                        <a:rPr lang="en-US" altLang="zh-CN" sz="1100" b="1" i="0">
                          <a:solidFill>
                            <a:srgbClr val="000000"/>
                          </a:solidFill>
                          <a:latin typeface="宋体" pitchFamily="2" charset="-122"/>
                          <a:ea typeface="宋体" pitchFamily="2" charset="-122"/>
                        </a:rPr>
                        <a:t>95.2</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indent="0" algn="ctr" fontAlgn="ctr">
                        <a:lnSpc>
                          <a:spcPct val="100000"/>
                        </a:lnSpc>
                        <a:spcBef>
                          <a:spcPct val="0"/>
                        </a:spcBef>
                        <a:spcAft>
                          <a:spcPct val="0"/>
                        </a:spcAft>
                      </a:pPr>
                      <a:r>
                        <a:rPr lang="en-US" altLang="zh-CN" sz="1100" b="1" i="0">
                          <a:solidFill>
                            <a:srgbClr val="000000"/>
                          </a:solidFill>
                          <a:latin typeface="宋体" pitchFamily="2" charset="-122"/>
                          <a:ea typeface="宋体" pitchFamily="2" charset="-122"/>
                        </a:rPr>
                        <a:t>96.7</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indent="0" algn="ctr" fontAlgn="ctr">
                        <a:lnSpc>
                          <a:spcPct val="100000"/>
                        </a:lnSpc>
                        <a:spcBef>
                          <a:spcPct val="0"/>
                        </a:spcBef>
                        <a:spcAft>
                          <a:spcPct val="0"/>
                        </a:spcAft>
                      </a:pPr>
                      <a:r>
                        <a:rPr lang="en-US" altLang="zh-CN" sz="1100" b="1" i="0">
                          <a:solidFill>
                            <a:srgbClr val="000000"/>
                          </a:solidFill>
                          <a:latin typeface="宋体" pitchFamily="2" charset="-122"/>
                          <a:ea typeface="宋体" pitchFamily="2" charset="-122"/>
                        </a:rPr>
                        <a:t>97</a:t>
                      </a:r>
                      <a:r>
                        <a:rPr lang="en-US" altLang="zh-CN" sz="1100" b="1" i="0">
                          <a:solidFill>
                            <a:srgbClr val="000000"/>
                          </a:solidFill>
                          <a:latin typeface="宋体" pitchFamily="2" charset="-122"/>
                          <a:ea typeface="宋体" pitchFamily="2" charset="-122"/>
                        </a:rPr>
                        <a:t>.2</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96.4</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209550">
                <a:tc>
                  <a:txBody>
                    <a:bodyPr/>
                    <a:p>
                      <a:pPr marL="0" indent="0" algn="l" fontAlgn="ctr">
                        <a:lnSpc>
                          <a:spcPct val="125000"/>
                        </a:lnSpc>
                        <a:spcBef>
                          <a:spcPct val="0"/>
                        </a:spcBef>
                        <a:spcAft>
                          <a:spcPct val="0"/>
                        </a:spcAft>
                      </a:pP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209550">
                <a:tc>
                  <a:txBody>
                    <a:bodyPr/>
                    <a:p>
                      <a:pPr marL="0" indent="0" algn="l" fontAlgn="ctr">
                        <a:lnSpc>
                          <a:spcPct val="125000"/>
                        </a:lnSpc>
                        <a:spcBef>
                          <a:spcPct val="0"/>
                        </a:spcBef>
                        <a:spcAft>
                          <a:spcPct val="0"/>
                        </a:spcAft>
                      </a:pPr>
                      <a:r>
                        <a:rPr lang="zh-CN" sz="1100" b="1" i="0">
                          <a:solidFill>
                            <a:srgbClr val="000000"/>
                          </a:solidFill>
                          <a:latin typeface="宋体" pitchFamily="2" charset="-122"/>
                          <a:ea typeface="宋体" pitchFamily="2" charset="-122"/>
                        </a:rPr>
                        <a:t>模型</a:t>
                      </a:r>
                      <a:endParaRPr 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0</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YOLOv8</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95.8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96.9</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92.8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93.2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92.5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93.4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a:noFill/>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EAST</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94.4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94.9</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90.8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92.1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90.3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90.5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CRNN</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92.2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92.5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88.9</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89.5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88.4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89.6</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87.7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Tesseract</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88.4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89.2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84.5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84.1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85.2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83.3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w="19050" cap="flat" cmpd="sng">
                      <a:solidFill>
                        <a:srgbClr val="000008"/>
                      </a:solidFill>
                      <a:prstDash val="solid"/>
                      <a:headEnd type="none" w="med" len="med"/>
                      <a:tailEnd type="none" w="med" len="med"/>
                    </a:lnB>
                    <a:noFill/>
                  </a:tcPr>
                </a:tc>
              </a:tr>
              <a:tr h="209550">
                <a:tc>
                  <a:txBody>
                    <a:bodyPr/>
                    <a:p>
                      <a:pPr marL="0" indent="0" algn="l"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MINE</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97.2</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98</a:t>
                      </a:r>
                      <a:r>
                        <a:rPr lang="en-US" altLang="zh-CN" sz="1100" b="1" i="0">
                          <a:solidFill>
                            <a:srgbClr val="000000"/>
                          </a:solidFill>
                          <a:latin typeface="宋体" pitchFamily="2" charset="-122"/>
                          <a:ea typeface="宋体" pitchFamily="2" charset="-122"/>
                        </a:rPr>
                        <a:t>.0</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94.1</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94.4</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93.7</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94.8</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92.9</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93</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bl>
          </a:graphicData>
        </a:graphic>
      </p:graphicFrame>
      <p:graphicFrame>
        <p:nvGraphicFramePr>
          <p:cNvPr id="15" name="表格 14"/>
          <p:cNvGraphicFramePr/>
          <p:nvPr/>
        </p:nvGraphicFramePr>
        <p:xfrm>
          <a:off x="271780" y="5117465"/>
          <a:ext cx="3359150" cy="1079500"/>
        </p:xfrm>
        <a:graphic>
          <a:graphicData uri="http://schemas.openxmlformats.org/drawingml/2006/table">
            <a:tbl>
              <a:tblPr/>
              <a:tblGrid>
                <a:gridCol w="1397000"/>
                <a:gridCol w="939800"/>
                <a:gridCol w="1022350"/>
              </a:tblGrid>
              <a:tr h="215900">
                <a:tc>
                  <a:txBody>
                    <a:bodyPr/>
                    <a:p>
                      <a:pPr marL="0" indent="0" algn="just" fontAlgn="ctr">
                        <a:lnSpc>
                          <a:spcPct val="125000"/>
                        </a:lnSpc>
                        <a:spcBef>
                          <a:spcPct val="0"/>
                        </a:spcBef>
                        <a:spcAft>
                          <a:spcPct val="0"/>
                        </a:spcAft>
                      </a:pPr>
                      <a:r>
                        <a:rPr lang="zh-CN" sz="1100" b="1" i="0">
                          <a:solidFill>
                            <a:srgbClr val="000000"/>
                          </a:solidFill>
                          <a:latin typeface="宋体" pitchFamily="2" charset="-122"/>
                          <a:ea typeface="宋体" pitchFamily="2" charset="-122"/>
                        </a:rPr>
                        <a:t>模型</a:t>
                      </a:r>
                      <a:endParaRPr 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mAP@.50</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mAP@.95</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21590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Baseline</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just"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92.4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just"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84.3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a:noFill/>
                    </a:lnB>
                    <a:noFill/>
                  </a:tcPr>
                </a:tc>
              </a:tr>
              <a:tr h="21590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Baseline + Mamba</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just"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a:t>
                      </a:r>
                      <a:r>
                        <a:rPr lang="en-US" altLang="zh-CN" sz="1100" i="0">
                          <a:solidFill>
                            <a:srgbClr val="000000"/>
                          </a:solidFill>
                          <a:latin typeface="宋体" pitchFamily="2" charset="-122"/>
                          <a:ea typeface="宋体" pitchFamily="2" charset="-122"/>
                        </a:rPr>
                        <a:t>4</a:t>
                      </a:r>
                      <a:r>
                        <a:rPr lang="en-US" altLang="zh-CN" sz="1100" i="0">
                          <a:solidFill>
                            <a:srgbClr val="000000"/>
                          </a:solidFill>
                          <a:latin typeface="宋体" pitchFamily="2" charset="-122"/>
                          <a:ea typeface="宋体" pitchFamily="2" charset="-122"/>
                        </a:rPr>
                        <a:t>.6</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just"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a:t>
                      </a:r>
                      <a:r>
                        <a:rPr lang="en-US" altLang="zh-CN" sz="1100" i="0">
                          <a:solidFill>
                            <a:srgbClr val="000000"/>
                          </a:solidFill>
                          <a:latin typeface="宋体" pitchFamily="2" charset="-122"/>
                          <a:ea typeface="宋体" pitchFamily="2" charset="-122"/>
                        </a:rPr>
                        <a:t>6</a:t>
                      </a:r>
                      <a:r>
                        <a:rPr lang="en-US" altLang="zh-CN" sz="1100" i="0">
                          <a:solidFill>
                            <a:srgbClr val="000000"/>
                          </a:solidFill>
                          <a:latin typeface="宋体" pitchFamily="2" charset="-122"/>
                          <a:ea typeface="宋体" pitchFamily="2" charset="-122"/>
                        </a:rPr>
                        <a:t>.7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1590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Baseline + CA</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a:t>
                      </a:r>
                      <a:r>
                        <a:rPr lang="en-US" altLang="zh-CN" sz="1100" i="0">
                          <a:solidFill>
                            <a:srgbClr val="000000"/>
                          </a:solidFill>
                          <a:latin typeface="宋体" pitchFamily="2" charset="-122"/>
                          <a:ea typeface="宋体" pitchFamily="2" charset="-122"/>
                        </a:rPr>
                        <a:t>5</a:t>
                      </a:r>
                      <a:r>
                        <a:rPr lang="en-US" altLang="zh-CN" sz="1100" i="0">
                          <a:solidFill>
                            <a:srgbClr val="000000"/>
                          </a:solidFill>
                          <a:latin typeface="宋体" pitchFamily="2" charset="-122"/>
                          <a:ea typeface="宋体" pitchFamily="2" charset="-122"/>
                        </a:rPr>
                        <a:t>.1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a:t>
                      </a:r>
                      <a:r>
                        <a:rPr lang="en-US" altLang="zh-CN" sz="1100" i="0">
                          <a:solidFill>
                            <a:srgbClr val="000000"/>
                          </a:solidFill>
                          <a:latin typeface="宋体" pitchFamily="2" charset="-122"/>
                          <a:ea typeface="宋体" pitchFamily="2" charset="-122"/>
                        </a:rPr>
                        <a:t>7</a:t>
                      </a:r>
                      <a:r>
                        <a:rPr lang="en-US" altLang="zh-CN" sz="1100" i="0">
                          <a:solidFill>
                            <a:srgbClr val="000000"/>
                          </a:solidFill>
                          <a:latin typeface="宋体" pitchFamily="2" charset="-122"/>
                          <a:ea typeface="宋体" pitchFamily="2" charset="-122"/>
                        </a:rPr>
                        <a:t>.3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w="19050" cap="flat" cmpd="sng">
                      <a:solidFill>
                        <a:srgbClr val="000008"/>
                      </a:solidFill>
                      <a:prstDash val="solid"/>
                      <a:headEnd type="none" w="med" len="med"/>
                      <a:tailEnd type="none" w="med" len="med"/>
                    </a:lnB>
                    <a:noFill/>
                  </a:tcPr>
                </a:tc>
              </a:tr>
              <a:tr h="21590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MINE</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96.5</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89.2</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bl>
          </a:graphicData>
        </a:graphic>
      </p:graphicFrame>
      <p:sp>
        <p:nvSpPr>
          <p:cNvPr id="18" name="文本框 17"/>
          <p:cNvSpPr txBox="1"/>
          <p:nvPr/>
        </p:nvSpPr>
        <p:spPr>
          <a:xfrm>
            <a:off x="434975" y="6447790"/>
            <a:ext cx="3038475" cy="368300"/>
          </a:xfrm>
          <a:prstGeom prst="rect">
            <a:avLst/>
          </a:prstGeom>
          <a:noFill/>
        </p:spPr>
        <p:txBody>
          <a:bodyPr wrap="square" rtlCol="0">
            <a:spAutoFit/>
          </a:bodyPr>
          <a:p>
            <a:pPr algn="ctr"/>
            <a:r>
              <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rPr>
              <a:t>消融</a:t>
            </a:r>
            <a:r>
              <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rPr>
              <a:t>实验</a:t>
            </a:r>
            <a:endPar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31" name="文本框 30"/>
          <p:cNvSpPr txBox="1"/>
          <p:nvPr/>
        </p:nvSpPr>
        <p:spPr>
          <a:xfrm>
            <a:off x="5528310" y="6529705"/>
            <a:ext cx="2578735" cy="368300"/>
          </a:xfrm>
          <a:prstGeom prst="rect">
            <a:avLst/>
          </a:prstGeom>
          <a:noFill/>
        </p:spPr>
        <p:txBody>
          <a:bodyPr vert="horz" wrap="square" rtlCol="0">
            <a:spAutoFit/>
          </a:bodyPr>
          <a:p>
            <a:pPr algn="ctr"/>
            <a:r>
              <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rPr>
              <a:t>各项</a:t>
            </a:r>
            <a:r>
              <a:rPr lang="en-US" altLang="zh-CN" b="1" dirty="0">
                <a:solidFill>
                  <a:schemeClr val="tx1"/>
                </a:solidFill>
                <a:latin typeface="楷体" panose="02010609060101010101" pitchFamily="49" charset="-122"/>
                <a:ea typeface="楷体" panose="02010609060101010101" pitchFamily="49" charset="-122"/>
                <a:cs typeface="楷体" panose="02010609060101010101" pitchFamily="49" charset="-122"/>
              </a:rPr>
              <a:t>SOTA</a:t>
            </a:r>
            <a:r>
              <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rPr>
              <a:t>数据</a:t>
            </a:r>
            <a:endParaRPr lang="zh-CN" altLang="en-US"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graphicFrame>
        <p:nvGraphicFramePr>
          <p:cNvPr id="5" name="表格 4"/>
          <p:cNvGraphicFramePr/>
          <p:nvPr>
            <p:custDataLst>
              <p:tags r:id="rId5"/>
            </p:custDataLst>
          </p:nvPr>
        </p:nvGraphicFramePr>
        <p:xfrm>
          <a:off x="4261485" y="824865"/>
          <a:ext cx="5102860" cy="2933700"/>
        </p:xfrm>
        <a:graphic>
          <a:graphicData uri="http://schemas.openxmlformats.org/drawingml/2006/table">
            <a:tbl>
              <a:tblPr/>
              <a:tblGrid>
                <a:gridCol w="1134110"/>
                <a:gridCol w="989330"/>
                <a:gridCol w="698500"/>
                <a:gridCol w="709295"/>
                <a:gridCol w="890270"/>
                <a:gridCol w="681355"/>
              </a:tblGrid>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Model</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Input Size</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mAP@.5</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mAP@.95</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Params(M)</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GFLOPs</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YOLOv8</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640x640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91.0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82.0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46.5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125.8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EAST</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640x640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85.5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77.5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36.3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110.7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CRNN</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32x128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90.2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80.5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17.8</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48.3</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ResNet</a:t>
                      </a:r>
                      <a:r>
                        <a:rPr lang="en-US" altLang="zh-CN" sz="1100" b="1" i="0">
                          <a:solidFill>
                            <a:srgbClr val="000000"/>
                          </a:solidFill>
                          <a:latin typeface="宋体" pitchFamily="2" charset="-122"/>
                          <a:ea typeface="宋体" pitchFamily="2" charset="-122"/>
                        </a:rPr>
                        <a:t> </a:t>
                      </a:r>
                      <a:r>
                        <a:rPr lang="en-US" altLang="zh-CN" sz="1100" b="1" i="0">
                          <a:solidFill>
                            <a:srgbClr val="000000"/>
                          </a:solidFill>
                          <a:latin typeface="宋体" pitchFamily="2" charset="-122"/>
                          <a:ea typeface="宋体" pitchFamily="2" charset="-122"/>
                        </a:rPr>
                        <a:t>+ </a:t>
                      </a:r>
                      <a:r>
                        <a:rPr lang="en-US" altLang="zh-CN" sz="1100" b="1" i="0">
                          <a:solidFill>
                            <a:srgbClr val="000000"/>
                          </a:solidFill>
                          <a:latin typeface="宋体" pitchFamily="2" charset="-122"/>
                          <a:ea typeface="宋体" pitchFamily="2" charset="-122"/>
                        </a:rPr>
                        <a:t>LSTM</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128x32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88.5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75.6</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25.6</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61.2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Attention</a:t>
                      </a:r>
                      <a:r>
                        <a:rPr lang="en-US" altLang="zh-CN" sz="1100" b="1" i="0">
                          <a:solidFill>
                            <a:srgbClr val="000000"/>
                          </a:solidFill>
                          <a:latin typeface="宋体" pitchFamily="2" charset="-122"/>
                          <a:ea typeface="宋体" pitchFamily="2" charset="-122"/>
                        </a:rPr>
                        <a:t> </a:t>
                      </a:r>
                      <a:r>
                        <a:rPr lang="en-US" altLang="zh-CN" sz="1100" b="1" i="0">
                          <a:solidFill>
                            <a:srgbClr val="000000"/>
                          </a:solidFill>
                          <a:latin typeface="宋体" pitchFamily="2" charset="-122"/>
                          <a:ea typeface="宋体" pitchFamily="2" charset="-122"/>
                        </a:rPr>
                        <a:t>OCR</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256x256</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87.1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78.4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48.9</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131.2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Faster R-CNN</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800x800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89.4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81.0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39.4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205.6</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Mask R-CNN</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800x800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90.1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82.5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47.1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235.3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VGG16 + RNN</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224x224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83.2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74.1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138.4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142.7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Tesseract</a:t>
                      </a:r>
                      <a:r>
                        <a:rPr lang="en-US" altLang="zh-CN" sz="1100" b="1" i="0">
                          <a:solidFill>
                            <a:srgbClr val="000000"/>
                          </a:solidFill>
                          <a:latin typeface="宋体" pitchFamily="2" charset="-122"/>
                          <a:ea typeface="宋体" pitchFamily="2" charset="-122"/>
                        </a:rPr>
                        <a:t> </a:t>
                      </a:r>
                      <a:r>
                        <a:rPr lang="en-US" altLang="zh-CN" sz="1100" b="1" i="0">
                          <a:solidFill>
                            <a:srgbClr val="000000"/>
                          </a:solidFill>
                          <a:latin typeface="宋体" pitchFamily="2" charset="-122"/>
                          <a:ea typeface="宋体" pitchFamily="2" charset="-122"/>
                        </a:rPr>
                        <a:t>OCR</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Variable</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85.0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77.8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16.2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30.4</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SAST</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640x640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86.7</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78.3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40</a:t>
                      </a:r>
                      <a:r>
                        <a:rPr lang="en-US" altLang="zh-CN" sz="1100" i="0">
                          <a:solidFill>
                            <a:srgbClr val="000000"/>
                          </a:solidFill>
                          <a:latin typeface="宋体" pitchFamily="2" charset="-122"/>
                          <a:ea typeface="宋体" pitchFamily="2" charset="-122"/>
                        </a:rPr>
                        <a:t>.0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118</a:t>
                      </a:r>
                      <a:r>
                        <a:rPr lang="en-US" altLang="zh-CN" sz="1100" i="0">
                          <a:solidFill>
                            <a:srgbClr val="000000"/>
                          </a:solidFill>
                          <a:latin typeface="宋体" pitchFamily="2" charset="-122"/>
                          <a:ea typeface="宋体" pitchFamily="2" charset="-122"/>
                        </a:rPr>
                        <a:t>.0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DeepText</a:t>
                      </a:r>
                      <a:r>
                        <a:rPr lang="en-US" altLang="zh-CN" sz="1100" b="1" i="0" baseline="30000">
                          <a:solidFill>
                            <a:srgbClr val="000000"/>
                          </a:solidFill>
                          <a:latin typeface="宋体" pitchFamily="2" charset="-122"/>
                          <a:ea typeface="宋体" pitchFamily="2" charset="-122"/>
                        </a:rPr>
                        <a:t> </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32x128</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87.3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80.0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21.9</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a:noFill/>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50</a:t>
                      </a:r>
                      <a:r>
                        <a:rPr lang="en-US" altLang="zh-CN" sz="1100" i="0">
                          <a:solidFill>
                            <a:srgbClr val="000000"/>
                          </a:solidFill>
                          <a:latin typeface="宋体" pitchFamily="2" charset="-122"/>
                          <a:ea typeface="宋体" pitchFamily="2" charset="-122"/>
                        </a:rPr>
                        <a:t>.0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a:noFill/>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TextBoxes++</a:t>
                      </a:r>
                      <a:endParaRPr lang="en-US" altLang="zh-CN" sz="1100" b="1" i="0" baseline="3000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640x640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88.0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80.5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38.1</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112.3</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a:noFill/>
                    </a:lnT>
                    <a:lnB w="19050" cap="flat" cmpd="sng">
                      <a:solidFill>
                        <a:srgbClr val="000008"/>
                      </a:solidFill>
                      <a:prstDash val="solid"/>
                      <a:headEnd type="none" w="med" len="med"/>
                      <a:tailEnd type="none" w="med" len="med"/>
                    </a:lnB>
                    <a:noFill/>
                  </a:tcPr>
                </a:tc>
              </a:tr>
              <a:tr h="209550">
                <a:tc>
                  <a:txBody>
                    <a:bodyPr/>
                    <a:p>
                      <a:pPr marL="0" indent="0" algn="just"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MINE</a:t>
                      </a:r>
                      <a:endParaRPr lang="en-US" altLang="zh-CN" sz="1100" b="1" i="0">
                        <a:solidFill>
                          <a:srgbClr val="000000"/>
                        </a:solidFill>
                        <a:latin typeface="宋体" pitchFamily="2" charset="-122"/>
                        <a:ea typeface="宋体" pitchFamily="2" charset="-122"/>
                      </a:endParaRPr>
                    </a:p>
                  </a:txBody>
                  <a:tcPr marL="68580" marR="68580" marT="0" marB="0" anchor="ctr" anchorCtr="0">
                    <a:lnL>
                      <a:noFill/>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640x640</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9</a:t>
                      </a:r>
                      <a:r>
                        <a:rPr lang="en-US" altLang="zh-CN" sz="1100" b="1" i="0">
                          <a:solidFill>
                            <a:srgbClr val="000000"/>
                          </a:solidFill>
                          <a:latin typeface="宋体" pitchFamily="2" charset="-122"/>
                          <a:ea typeface="宋体" pitchFamily="2" charset="-122"/>
                        </a:rPr>
                        <a:t>6</a:t>
                      </a:r>
                      <a:r>
                        <a:rPr lang="en-US" altLang="zh-CN" sz="1100" b="1" i="0">
                          <a:solidFill>
                            <a:srgbClr val="000000"/>
                          </a:solidFill>
                          <a:latin typeface="宋体" pitchFamily="2" charset="-122"/>
                          <a:ea typeface="宋体" pitchFamily="2" charset="-122"/>
                        </a:rPr>
                        <a:t>.5</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b="1" i="0">
                          <a:solidFill>
                            <a:srgbClr val="000000"/>
                          </a:solidFill>
                          <a:latin typeface="宋体" pitchFamily="2" charset="-122"/>
                          <a:ea typeface="宋体" pitchFamily="2" charset="-122"/>
                        </a:rPr>
                        <a:t>8</a:t>
                      </a:r>
                      <a:r>
                        <a:rPr lang="en-US" altLang="zh-CN" sz="1100" b="1" i="0">
                          <a:solidFill>
                            <a:srgbClr val="000000"/>
                          </a:solidFill>
                          <a:latin typeface="宋体" pitchFamily="2" charset="-122"/>
                          <a:ea typeface="宋体" pitchFamily="2" charset="-122"/>
                        </a:rPr>
                        <a:t>9</a:t>
                      </a:r>
                      <a:r>
                        <a:rPr lang="en-US" altLang="zh-CN" sz="1100" b="1" i="0">
                          <a:solidFill>
                            <a:srgbClr val="000000"/>
                          </a:solidFill>
                          <a:latin typeface="宋体" pitchFamily="2" charset="-122"/>
                          <a:ea typeface="宋体" pitchFamily="2" charset="-122"/>
                        </a:rPr>
                        <a:t>.2</a:t>
                      </a:r>
                      <a:endParaRPr lang="en-US" altLang="zh-CN" sz="1100" b="1"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35.2</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w="1270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fontAlgn="ctr">
                        <a:lnSpc>
                          <a:spcPct val="125000"/>
                        </a:lnSpc>
                        <a:spcBef>
                          <a:spcPct val="0"/>
                        </a:spcBef>
                        <a:spcAft>
                          <a:spcPct val="0"/>
                        </a:spcAft>
                      </a:pPr>
                      <a:r>
                        <a:rPr lang="en-US" altLang="zh-CN" sz="1100" i="0">
                          <a:solidFill>
                            <a:srgbClr val="000000"/>
                          </a:solidFill>
                          <a:latin typeface="宋体" pitchFamily="2" charset="-122"/>
                          <a:ea typeface="宋体" pitchFamily="2" charset="-122"/>
                        </a:rPr>
                        <a:t>120.5</a:t>
                      </a:r>
                      <a:endParaRPr lang="en-US" altLang="zh-CN" sz="1100" i="0">
                        <a:solidFill>
                          <a:srgbClr val="000000"/>
                        </a:solidFill>
                        <a:latin typeface="宋体" pitchFamily="2" charset="-122"/>
                        <a:ea typeface="宋体" pitchFamily="2" charset="-122"/>
                      </a:endParaRPr>
                    </a:p>
                  </a:txBody>
                  <a:tcPr marL="68580" marR="68580" marT="0" marB="0" anchor="ctr" anchorCtr="0">
                    <a:lnL w="12700"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bl>
          </a:graphicData>
        </a:graphic>
      </p:graphicFrame>
      <p:sp>
        <p:nvSpPr>
          <p:cNvPr id="13" name="圆角矩形 109"/>
          <p:cNvSpPr/>
          <p:nvPr>
            <p:custDataLst>
              <p:tags r:id="rId6"/>
            </p:custDataLst>
          </p:nvPr>
        </p:nvSpPr>
        <p:spPr>
          <a:xfrm>
            <a:off x="127635" y="4954905"/>
            <a:ext cx="3663950" cy="1390015"/>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grpSp>
        <p:nvGrpSpPr>
          <p:cNvPr id="21" name="组合 20"/>
          <p:cNvGrpSpPr/>
          <p:nvPr/>
        </p:nvGrpSpPr>
        <p:grpSpPr>
          <a:xfrm>
            <a:off x="-267261" y="417894"/>
            <a:ext cx="547168" cy="547168"/>
            <a:chOff x="-288100" y="193150"/>
            <a:chExt cx="547168" cy="547168"/>
          </a:xfrm>
        </p:grpSpPr>
        <p:sp>
          <p:nvSpPr>
            <p:cNvPr id="22" name="直角三角形 21"/>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39926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34" name="文本框 33"/>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5" name="文本框 34"/>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6" name="文本框 35"/>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37" name="圆角矩形 109"/>
          <p:cNvSpPr/>
          <p:nvPr>
            <p:custDataLst>
              <p:tags r:id="rId7"/>
            </p:custDataLst>
          </p:nvPr>
        </p:nvSpPr>
        <p:spPr>
          <a:xfrm>
            <a:off x="4209415" y="799465"/>
            <a:ext cx="5189220" cy="5791200"/>
          </a:xfrm>
          <a:prstGeom prst="roundRect">
            <a:avLst>
              <a:gd name="adj" fmla="val 3964"/>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120" name="圆角矩形 17"/>
          <p:cNvSpPr/>
          <p:nvPr>
            <p:custDataLst>
              <p:tags r:id="rId8"/>
            </p:custDataLst>
          </p:nvPr>
        </p:nvSpPr>
        <p:spPr>
          <a:xfrm>
            <a:off x="9816465" y="3034030"/>
            <a:ext cx="1931670" cy="544830"/>
          </a:xfrm>
          <a:prstGeom prst="roundRect">
            <a:avLst/>
          </a:prstGeom>
          <a:solidFill>
            <a:schemeClr val="bg1"/>
          </a:solidFill>
          <a:ln w="12700">
            <a:noFill/>
            <a:prstDash val="sysDash"/>
          </a:ln>
        </p:spPr>
        <p:txBody>
          <a:bodyPr wrap="square" rtlCol="0" anchor="ctr" anchorCtr="0">
            <a:noAutofit/>
          </a:bodyPr>
          <a:p>
            <a:pPr lvl="0" algn="ctr" defTabSz="457200">
              <a:spcBef>
                <a:spcPts val="0"/>
              </a:spcBef>
              <a:spcAft>
                <a:spcPts val="0"/>
              </a:spcAft>
              <a:buClrTx/>
              <a:buSzTx/>
              <a:buFontTx/>
              <a:defRPr/>
            </a:pPr>
            <a:r>
              <a:rPr lang="zh-CN" altLang="en-US" sz="2600" b="1" kern="0" noProof="0" dirty="0">
                <a:ln>
                  <a:noFill/>
                </a:ln>
                <a:solidFill>
                  <a:srgbClr val="004EA4"/>
                </a:solidFill>
                <a:effectLst/>
                <a:uLnTx/>
                <a:uFillTx/>
                <a:latin typeface="宋体" pitchFamily="2" charset="-122"/>
                <a:ea typeface="宋体" pitchFamily="2" charset="-122"/>
                <a:sym typeface="+mn-ea"/>
              </a:rPr>
              <a:t>准确率</a:t>
            </a:r>
            <a:r>
              <a:rPr lang="zh-CN" altLang="en-US" sz="4400" b="1" kern="0" noProof="0" dirty="0">
                <a:ln>
                  <a:noFill/>
                </a:ln>
                <a:solidFill>
                  <a:srgbClr val="FF0000"/>
                </a:solidFill>
                <a:effectLst/>
                <a:uLnTx/>
                <a:uFillTx/>
                <a:latin typeface="宋体" pitchFamily="2" charset="-122"/>
                <a:ea typeface="宋体" pitchFamily="2" charset="-122"/>
                <a:sym typeface="+mn-ea"/>
              </a:rPr>
              <a:t>高</a:t>
            </a:r>
            <a:endParaRPr lang="zh-CN" altLang="en-US" sz="4400" b="1" kern="0" noProof="0" dirty="0">
              <a:ln>
                <a:noFill/>
              </a:ln>
              <a:solidFill>
                <a:srgbClr val="FF0000"/>
              </a:solidFill>
              <a:effectLst/>
              <a:uLnTx/>
              <a:uFillTx/>
              <a:latin typeface="宋体" pitchFamily="2" charset="-122"/>
              <a:ea typeface="宋体" pitchFamily="2" charset="-122"/>
              <a:sym typeface="+mn-ea"/>
            </a:endParaRPr>
          </a:p>
        </p:txBody>
      </p:sp>
      <p:sp>
        <p:nvSpPr>
          <p:cNvPr id="38" name="圆角矩形 17"/>
          <p:cNvSpPr/>
          <p:nvPr>
            <p:custDataLst>
              <p:tags r:id="rId9"/>
            </p:custDataLst>
          </p:nvPr>
        </p:nvSpPr>
        <p:spPr>
          <a:xfrm>
            <a:off x="9816465" y="1617345"/>
            <a:ext cx="1931670" cy="544830"/>
          </a:xfrm>
          <a:prstGeom prst="roundRect">
            <a:avLst/>
          </a:prstGeom>
          <a:solidFill>
            <a:schemeClr val="bg1"/>
          </a:solidFill>
          <a:ln w="12700">
            <a:noFill/>
            <a:prstDash val="sysDash"/>
          </a:ln>
        </p:spPr>
        <p:txBody>
          <a:bodyPr wrap="square" rtlCol="0" anchor="ctr" anchorCtr="0">
            <a:noAutofit/>
          </a:bodyPr>
          <a:p>
            <a:pPr lvl="0" algn="ctr" defTabSz="457200">
              <a:spcBef>
                <a:spcPts val="0"/>
              </a:spcBef>
              <a:spcAft>
                <a:spcPts val="0"/>
              </a:spcAft>
              <a:buClrTx/>
              <a:buSzTx/>
              <a:buFontTx/>
              <a:defRPr/>
            </a:pPr>
            <a:r>
              <a:rPr lang="zh-CN" altLang="en-US" sz="2600" b="1" kern="0" noProof="0" dirty="0">
                <a:ln>
                  <a:noFill/>
                </a:ln>
                <a:solidFill>
                  <a:srgbClr val="004EA4"/>
                </a:solidFill>
                <a:effectLst/>
                <a:uLnTx/>
                <a:uFillTx/>
                <a:latin typeface="宋体" pitchFamily="2" charset="-122"/>
                <a:ea typeface="宋体" pitchFamily="2" charset="-122"/>
                <a:sym typeface="+mn-ea"/>
              </a:rPr>
              <a:t>参数量</a:t>
            </a:r>
            <a:r>
              <a:rPr lang="zh-CN" altLang="en-US" sz="4400" b="1" kern="0" noProof="0" dirty="0">
                <a:ln>
                  <a:noFill/>
                </a:ln>
                <a:solidFill>
                  <a:srgbClr val="FF0000"/>
                </a:solidFill>
                <a:effectLst/>
                <a:uLnTx/>
                <a:uFillTx/>
                <a:latin typeface="宋体" pitchFamily="2" charset="-122"/>
                <a:ea typeface="宋体" pitchFamily="2" charset="-122"/>
                <a:sym typeface="+mn-ea"/>
              </a:rPr>
              <a:t>少</a:t>
            </a:r>
            <a:endParaRPr lang="zh-CN" altLang="en-US" sz="4400" b="1" kern="0" noProof="0" dirty="0">
              <a:ln>
                <a:noFill/>
              </a:ln>
              <a:solidFill>
                <a:srgbClr val="FF0000"/>
              </a:solidFill>
              <a:effectLst/>
              <a:uLnTx/>
              <a:uFillTx/>
              <a:latin typeface="宋体" pitchFamily="2" charset="-122"/>
              <a:ea typeface="宋体" pitchFamily="2" charset="-122"/>
              <a:sym typeface="+mn-ea"/>
            </a:endParaRPr>
          </a:p>
        </p:txBody>
      </p:sp>
      <p:sp>
        <p:nvSpPr>
          <p:cNvPr id="39" name="圆角矩形 17"/>
          <p:cNvSpPr/>
          <p:nvPr>
            <p:custDataLst>
              <p:tags r:id="rId10"/>
            </p:custDataLst>
          </p:nvPr>
        </p:nvSpPr>
        <p:spPr>
          <a:xfrm>
            <a:off x="9759950" y="4572635"/>
            <a:ext cx="2160270" cy="544830"/>
          </a:xfrm>
          <a:prstGeom prst="roundRect">
            <a:avLst/>
          </a:prstGeom>
          <a:solidFill>
            <a:schemeClr val="bg1"/>
          </a:solidFill>
          <a:ln w="12700">
            <a:noFill/>
            <a:prstDash val="sysDash"/>
          </a:ln>
        </p:spPr>
        <p:txBody>
          <a:bodyPr wrap="square" rtlCol="0" anchor="ctr" anchorCtr="0">
            <a:noAutofit/>
          </a:bodyPr>
          <a:p>
            <a:pPr lvl="0" algn="ctr" defTabSz="457200">
              <a:spcBef>
                <a:spcPts val="0"/>
              </a:spcBef>
              <a:spcAft>
                <a:spcPts val="0"/>
              </a:spcAft>
              <a:buClrTx/>
              <a:buSzTx/>
              <a:buFontTx/>
              <a:defRPr/>
            </a:pPr>
            <a:r>
              <a:rPr lang="zh-CN" altLang="en-US" sz="2600" b="1" kern="0" noProof="0" dirty="0">
                <a:ln>
                  <a:noFill/>
                </a:ln>
                <a:solidFill>
                  <a:srgbClr val="004EA4"/>
                </a:solidFill>
                <a:effectLst/>
                <a:uLnTx/>
                <a:uFillTx/>
                <a:latin typeface="宋体" pitchFamily="2" charset="-122"/>
                <a:ea typeface="宋体" pitchFamily="2" charset="-122"/>
                <a:sym typeface="+mn-ea"/>
              </a:rPr>
              <a:t>计算效率</a:t>
            </a:r>
            <a:r>
              <a:rPr lang="zh-CN" altLang="en-US" sz="4400" b="1" kern="0" noProof="0" dirty="0">
                <a:ln>
                  <a:noFill/>
                </a:ln>
                <a:solidFill>
                  <a:srgbClr val="FF0000"/>
                </a:solidFill>
                <a:effectLst/>
                <a:uLnTx/>
                <a:uFillTx/>
                <a:latin typeface="宋体" pitchFamily="2" charset="-122"/>
                <a:ea typeface="宋体" pitchFamily="2" charset="-122"/>
                <a:sym typeface="+mn-ea"/>
              </a:rPr>
              <a:t>快</a:t>
            </a:r>
            <a:endParaRPr lang="zh-CN" altLang="en-US" sz="4400" b="1" kern="0" noProof="0" dirty="0">
              <a:ln>
                <a:noFill/>
              </a:ln>
              <a:solidFill>
                <a:srgbClr val="FF0000"/>
              </a:solidFill>
              <a:effectLst/>
              <a:uLnTx/>
              <a:uFillTx/>
              <a:latin typeface="宋体" pitchFamily="2" charset="-122"/>
              <a:ea typeface="宋体" pitchFamily="2" charset="-122"/>
              <a:sym typeface="+mn-ea"/>
            </a:endParaRPr>
          </a:p>
        </p:txBody>
      </p:sp>
      <p:pic>
        <p:nvPicPr>
          <p:cNvPr id="9" name="图片 8" descr="1181747329179_.pic"/>
          <p:cNvPicPr>
            <a:picLocks noChangeAspect="1"/>
          </p:cNvPicPr>
          <p:nvPr/>
        </p:nvPicPr>
        <p:blipFill>
          <a:blip r:embed="rId11"/>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custDataLst>
              <p:tags r:id="rId1"/>
            </p:custDataLst>
          </p:nvPr>
        </p:nvSpPr>
        <p:spPr>
          <a:xfrm>
            <a:off x="407502" y="95888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流式前端</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grpSp>
        <p:nvGrpSpPr>
          <p:cNvPr id="21" name="组合 20"/>
          <p:cNvGrpSpPr/>
          <p:nvPr/>
        </p:nvGrpSpPr>
        <p:grpSpPr>
          <a:xfrm>
            <a:off x="-267261" y="417894"/>
            <a:ext cx="547168" cy="547168"/>
            <a:chOff x="-288100" y="193150"/>
            <a:chExt cx="547168" cy="547168"/>
          </a:xfrm>
        </p:grpSpPr>
        <p:sp>
          <p:nvSpPr>
            <p:cNvPr id="22" name="直角三角形 21"/>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39926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34" name="文本框 33"/>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5" name="文本框 34"/>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6" name="文本框 35"/>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1" name="文本框 10"/>
          <p:cNvSpPr txBox="1"/>
          <p:nvPr/>
        </p:nvSpPr>
        <p:spPr>
          <a:xfrm>
            <a:off x="697865" y="1845945"/>
            <a:ext cx="3870960" cy="4246245"/>
          </a:xfrm>
          <a:prstGeom prst="rect">
            <a:avLst/>
          </a:prstGeom>
          <a:noFill/>
        </p:spPr>
        <p:txBody>
          <a:bodyPr wrap="square" rtlCol="0">
            <a:spAutoFit/>
          </a:bodyPr>
          <a:p>
            <a:pPr indent="457200" algn="just">
              <a:lnSpc>
                <a:spcPct val="150000"/>
              </a:lnSpc>
              <a:buFont typeface="Arial" panose="020B0604020202090204" pitchFamily="34" charset="0"/>
              <a:buNone/>
            </a:pPr>
            <a:r>
              <a:rPr kumimoji="1" lang="zh-CN" altLang="en-US" dirty="0">
                <a:latin typeface="Times New Roman" panose="02020503050405090304" pitchFamily="18" charset="0"/>
                <a:ea typeface="楷体" panose="02010609060101010101" pitchFamily="49" charset="-122"/>
              </a:rPr>
              <a:t>每当用户与界面交互时，流式前端会自动重新运行整个脚本，并立即在前端展示最新结果，无需手动刷新或重新部署页面，用户的所有数据存储在状态参量</a:t>
            </a:r>
            <a:r>
              <a:rPr kumimoji="1" lang="zh-CN" altLang="en-US" dirty="0">
                <a:latin typeface="Times New Roman" panose="02020503050405090304" pitchFamily="18" charset="0"/>
                <a:ea typeface="楷体" panose="02010609060101010101" pitchFamily="49" charset="-122"/>
              </a:rPr>
              <a:t>中。</a:t>
            </a:r>
            <a:r>
              <a:rPr kumimoji="1" lang="zh-CN" altLang="en-US" dirty="0">
                <a:latin typeface="Times New Roman" panose="02020503050405090304" pitchFamily="18" charset="0"/>
                <a:ea typeface="楷体" panose="02010609060101010101" pitchFamily="49" charset="-122"/>
                <a:sym typeface="+mn-ea"/>
              </a:rPr>
              <a:t>最大优势在于能够根据后端脚本的执行结果实时刷新界面内容</a:t>
            </a:r>
            <a:r>
              <a:rPr kumimoji="1" lang="zh-CN" altLang="en-US" dirty="0">
                <a:latin typeface="Times New Roman" panose="02020503050405090304" pitchFamily="18" charset="0"/>
                <a:ea typeface="楷体" panose="02010609060101010101" pitchFamily="49" charset="-122"/>
              </a:rPr>
              <a:t>这种代码即界面的机制使得我们可以实时的</a:t>
            </a:r>
            <a:r>
              <a:rPr kumimoji="1" lang="zh-CN" altLang="en-US" dirty="0">
                <a:latin typeface="Times New Roman" panose="02020503050405090304" pitchFamily="18" charset="0"/>
                <a:ea typeface="楷体" panose="02010609060101010101" pitchFamily="49" charset="-122"/>
              </a:rPr>
              <a:t>进行数据处理与逻辑实现，系统则自动完成前端的同步更新，极大地提升了开发效率和</a:t>
            </a:r>
            <a:r>
              <a:rPr kumimoji="1" lang="zh-CN" altLang="en-US" dirty="0">
                <a:latin typeface="Times New Roman" panose="02020503050405090304" pitchFamily="18" charset="0"/>
                <a:ea typeface="楷体" panose="02010609060101010101" pitchFamily="49" charset="-122"/>
              </a:rPr>
              <a:t>可维护性。</a:t>
            </a:r>
            <a:endParaRPr kumimoji="1" lang="zh-CN" altLang="en-US" dirty="0">
              <a:latin typeface="Times New Roman" panose="02020503050405090304" pitchFamily="18" charset="0"/>
              <a:ea typeface="楷体" panose="02010609060101010101" pitchFamily="49" charset="-122"/>
            </a:endParaRPr>
          </a:p>
        </p:txBody>
      </p:sp>
      <p:sp>
        <p:nvSpPr>
          <p:cNvPr id="63" name="圆角矩形 109"/>
          <p:cNvSpPr/>
          <p:nvPr>
            <p:custDataLst>
              <p:tags r:id="rId2"/>
            </p:custDataLst>
          </p:nvPr>
        </p:nvSpPr>
        <p:spPr>
          <a:xfrm>
            <a:off x="567055" y="1722120"/>
            <a:ext cx="4257675" cy="445770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pic>
        <p:nvPicPr>
          <p:cNvPr id="10" name="st智算视界">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5415915" y="2199640"/>
            <a:ext cx="6226810" cy="3502660"/>
          </a:xfrm>
          <a:prstGeom prst="rect">
            <a:avLst/>
          </a:prstGeom>
        </p:spPr>
      </p:pic>
      <p:pic>
        <p:nvPicPr>
          <p:cNvPr id="9" name="图片 8" descr="1181747329179_.pic"/>
          <p:cNvPicPr>
            <a:picLocks noChangeAspect="1"/>
          </p:cNvPicPr>
          <p:nvPr/>
        </p:nvPicPr>
        <p:blipFill>
          <a:blip r:embed="rId6"/>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103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cTn>
                <p:tgtEl>
                  <p:spTgt spid="10"/>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9" name="直接连接符 168"/>
          <p:cNvCxnSpPr/>
          <p:nvPr/>
        </p:nvCxnSpPr>
        <p:spPr>
          <a:xfrm>
            <a:off x="1944076" y="4623904"/>
            <a:ext cx="8366125" cy="0"/>
          </a:xfrm>
          <a:prstGeom prst="line">
            <a:avLst/>
          </a:prstGeom>
          <a:noFill/>
          <a:ln w="60325" cap="flat" cmpd="sng" algn="ctr">
            <a:solidFill>
              <a:schemeClr val="accent1">
                <a:lumMod val="75000"/>
              </a:schemeClr>
            </a:solidFill>
            <a:prstDash val="solid"/>
            <a:miter lim="800000"/>
          </a:ln>
          <a:effectLst/>
        </p:spPr>
      </p:cxnSp>
      <p:cxnSp>
        <p:nvCxnSpPr>
          <p:cNvPr id="170" name="直接连接符 169"/>
          <p:cNvCxnSpPr/>
          <p:nvPr/>
        </p:nvCxnSpPr>
        <p:spPr>
          <a:xfrm>
            <a:off x="1968206" y="2746871"/>
            <a:ext cx="2423678" cy="0"/>
          </a:xfrm>
          <a:prstGeom prst="line">
            <a:avLst/>
          </a:prstGeom>
          <a:noFill/>
          <a:ln w="60325" cap="flat" cmpd="sng" algn="ctr">
            <a:solidFill>
              <a:schemeClr val="accent1">
                <a:lumMod val="75000"/>
              </a:schemeClr>
            </a:solidFill>
            <a:prstDash val="solid"/>
            <a:miter lim="800000"/>
          </a:ln>
          <a:effectLst/>
        </p:spPr>
      </p:cxnSp>
      <p:cxnSp>
        <p:nvCxnSpPr>
          <p:cNvPr id="171" name="直接连接符 170"/>
          <p:cNvCxnSpPr/>
          <p:nvPr/>
        </p:nvCxnSpPr>
        <p:spPr>
          <a:xfrm>
            <a:off x="7850574" y="2746871"/>
            <a:ext cx="2423678" cy="0"/>
          </a:xfrm>
          <a:prstGeom prst="line">
            <a:avLst/>
          </a:prstGeom>
          <a:noFill/>
          <a:ln w="60325" cap="flat" cmpd="sng" algn="ctr">
            <a:solidFill>
              <a:schemeClr val="accent1">
                <a:lumMod val="75000"/>
              </a:schemeClr>
            </a:solidFill>
            <a:prstDash val="solid"/>
            <a:miter lim="800000"/>
          </a:ln>
          <a:effectLst/>
        </p:spPr>
      </p:cxnSp>
      <p:sp>
        <p:nvSpPr>
          <p:cNvPr id="172" name="文本框 171"/>
          <p:cNvSpPr txBox="1"/>
          <p:nvPr/>
        </p:nvSpPr>
        <p:spPr>
          <a:xfrm>
            <a:off x="2308567" y="3377430"/>
            <a:ext cx="7348828" cy="92202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spc="300" dirty="0">
                <a:latin typeface="微软雅黑" panose="020B0503020204020204" charset="-122"/>
                <a:ea typeface="微软雅黑" panose="020B0503020204020204" charset="-122"/>
              </a:rPr>
              <a:t>  </a:t>
            </a:r>
            <a:r>
              <a:rPr lang="zh-CN" altLang="en-US" sz="5400" b="1" spc="300" dirty="0">
                <a:latin typeface="微软雅黑" panose="020B0503020204020204" charset="-122"/>
                <a:ea typeface="微软雅黑" panose="020B0503020204020204" charset="-122"/>
              </a:rPr>
              <a:t>系统展示</a:t>
            </a:r>
            <a:endParaRPr lang="zh-CN" altLang="en-US" sz="5400" b="1" spc="300" dirty="0">
              <a:latin typeface="微软雅黑" panose="020B0503020204020204" charset="-122"/>
              <a:ea typeface="微软雅黑" panose="020B0503020204020204" charset="-122"/>
            </a:endParaRPr>
          </a:p>
        </p:txBody>
      </p:sp>
      <p:sp>
        <p:nvSpPr>
          <p:cNvPr id="45" name="圆角矩形 88"/>
          <p:cNvSpPr>
            <a:spLocks noChangeArrowheads="1"/>
          </p:cNvSpPr>
          <p:nvPr>
            <p:custDataLst>
              <p:tags r:id="rId1"/>
            </p:custDataLst>
          </p:nvPr>
        </p:nvSpPr>
        <p:spPr bwMode="auto">
          <a:xfrm>
            <a:off x="5829496" y="2479556"/>
            <a:ext cx="583543" cy="626356"/>
          </a:xfrm>
          <a:prstGeom prst="roundRect">
            <a:avLst>
              <a:gd name="adj" fmla="val 0"/>
            </a:avLst>
          </a:prstGeom>
          <a:solidFill>
            <a:srgbClr val="00478E"/>
          </a:solidFill>
          <a:ln w="9525">
            <a:noFill/>
            <a:round/>
          </a:ln>
        </p:spPr>
        <p:txBody>
          <a:bodyPr anchor="ctr"/>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4</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 name="矩形 47"/>
          <p:cNvSpPr/>
          <p:nvPr>
            <p:custDataLst>
              <p:tags r:id="rId2"/>
            </p:custDataLst>
          </p:nvPr>
        </p:nvSpPr>
        <p:spPr>
          <a:xfrm>
            <a:off x="5747489" y="2377210"/>
            <a:ext cx="747557" cy="831047"/>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grpSp>
        <p:nvGrpSpPr>
          <p:cNvPr id="5" name="组合 4"/>
          <p:cNvGrpSpPr/>
          <p:nvPr/>
        </p:nvGrpSpPr>
        <p:grpSpPr>
          <a:xfrm>
            <a:off x="-267261" y="417894"/>
            <a:ext cx="547168" cy="547168"/>
            <a:chOff x="-288100" y="193150"/>
            <a:chExt cx="547168" cy="547168"/>
          </a:xfrm>
        </p:grpSpPr>
        <p:sp>
          <p:nvSpPr>
            <p:cNvPr id="6" name="直角三角形 5"/>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20" name="文本框 19"/>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1" name="文本框 30"/>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2" name="文本框 31"/>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5472812"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9" name="图片 8" descr="1181747329179_.pic"/>
          <p:cNvPicPr>
            <a:picLocks noChangeAspect="1"/>
          </p:cNvPicPr>
          <p:nvPr/>
        </p:nvPicPr>
        <p:blipFill>
          <a:blip r:embed="rId3"/>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284273" y="772305"/>
            <a:ext cx="10836000" cy="429895"/>
          </a:xfrm>
          <a:prstGeom prst="rect">
            <a:avLst/>
          </a:prstGeom>
          <a:noFill/>
        </p:spPr>
        <p:txBody>
          <a:bodyPr wrap="square">
            <a:spAutoFit/>
          </a:bodyPr>
          <a:p>
            <a:pPr marL="323850" indent="-32385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视频</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介绍</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grpSp>
        <p:nvGrpSpPr>
          <p:cNvPr id="5" name="组合 4"/>
          <p:cNvGrpSpPr/>
          <p:nvPr/>
        </p:nvGrpSpPr>
        <p:grpSpPr>
          <a:xfrm>
            <a:off x="-267261" y="417894"/>
            <a:ext cx="547168" cy="547168"/>
            <a:chOff x="-288100" y="193150"/>
            <a:chExt cx="547168" cy="547168"/>
          </a:xfrm>
        </p:grpSpPr>
        <p:sp>
          <p:nvSpPr>
            <p:cNvPr id="2" name="直角三角形 1"/>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8"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 name="文本框 9"/>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1" name="文本框 10"/>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2" name="文本框 11"/>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3" name="文本框 12"/>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14" name="文本框 13"/>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15" name="文本框 14"/>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6" name="三角形 108"/>
          <p:cNvSpPr/>
          <p:nvPr/>
        </p:nvSpPr>
        <p:spPr>
          <a:xfrm>
            <a:off x="5472812"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7" name="图片 6" descr="1181747329179_.pic"/>
          <p:cNvPicPr>
            <a:picLocks noChangeAspect="1"/>
          </p:cNvPicPr>
          <p:nvPr/>
        </p:nvPicPr>
        <p:blipFill>
          <a:blip r:embed="rId1"/>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9" name="直接连接符 168"/>
          <p:cNvCxnSpPr/>
          <p:nvPr/>
        </p:nvCxnSpPr>
        <p:spPr>
          <a:xfrm>
            <a:off x="1944076" y="4623904"/>
            <a:ext cx="8366125" cy="0"/>
          </a:xfrm>
          <a:prstGeom prst="line">
            <a:avLst/>
          </a:prstGeom>
          <a:noFill/>
          <a:ln w="60325" cap="flat" cmpd="sng" algn="ctr">
            <a:solidFill>
              <a:schemeClr val="accent1">
                <a:lumMod val="75000"/>
              </a:schemeClr>
            </a:solidFill>
            <a:prstDash val="solid"/>
            <a:miter lim="800000"/>
          </a:ln>
          <a:effectLst/>
        </p:spPr>
      </p:cxnSp>
      <p:cxnSp>
        <p:nvCxnSpPr>
          <p:cNvPr id="170" name="直接连接符 169"/>
          <p:cNvCxnSpPr/>
          <p:nvPr/>
        </p:nvCxnSpPr>
        <p:spPr>
          <a:xfrm>
            <a:off x="1968206" y="2746871"/>
            <a:ext cx="2423678" cy="0"/>
          </a:xfrm>
          <a:prstGeom prst="line">
            <a:avLst/>
          </a:prstGeom>
          <a:noFill/>
          <a:ln w="60325" cap="flat" cmpd="sng" algn="ctr">
            <a:solidFill>
              <a:schemeClr val="accent1">
                <a:lumMod val="75000"/>
              </a:schemeClr>
            </a:solidFill>
            <a:prstDash val="solid"/>
            <a:miter lim="800000"/>
          </a:ln>
          <a:effectLst/>
        </p:spPr>
      </p:cxnSp>
      <p:cxnSp>
        <p:nvCxnSpPr>
          <p:cNvPr id="171" name="直接连接符 170"/>
          <p:cNvCxnSpPr/>
          <p:nvPr/>
        </p:nvCxnSpPr>
        <p:spPr>
          <a:xfrm>
            <a:off x="7850574" y="2746871"/>
            <a:ext cx="2423678" cy="0"/>
          </a:xfrm>
          <a:prstGeom prst="line">
            <a:avLst/>
          </a:prstGeom>
          <a:noFill/>
          <a:ln w="60325" cap="flat" cmpd="sng" algn="ctr">
            <a:solidFill>
              <a:schemeClr val="accent1">
                <a:lumMod val="75000"/>
              </a:schemeClr>
            </a:solidFill>
            <a:prstDash val="solid"/>
            <a:miter lim="800000"/>
          </a:ln>
          <a:effectLst/>
        </p:spPr>
      </p:cxnSp>
      <p:sp>
        <p:nvSpPr>
          <p:cNvPr id="172" name="文本框 171"/>
          <p:cNvSpPr txBox="1"/>
          <p:nvPr/>
        </p:nvSpPr>
        <p:spPr>
          <a:xfrm>
            <a:off x="2308567" y="3377430"/>
            <a:ext cx="7348828" cy="92202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spc="300" dirty="0">
                <a:latin typeface="微软雅黑" panose="020B0503020204020204" charset="-122"/>
                <a:ea typeface="微软雅黑" panose="020B0503020204020204" charset="-122"/>
              </a:rPr>
              <a:t> 教辅成果</a:t>
            </a:r>
            <a:endParaRPr lang="zh-CN" altLang="en-US" sz="5400" b="1" spc="300" dirty="0">
              <a:latin typeface="微软雅黑" panose="020B0503020204020204" charset="-122"/>
              <a:ea typeface="微软雅黑" panose="020B0503020204020204" charset="-122"/>
            </a:endParaRPr>
          </a:p>
        </p:txBody>
      </p:sp>
      <p:sp>
        <p:nvSpPr>
          <p:cNvPr id="45" name="圆角矩形 88"/>
          <p:cNvSpPr>
            <a:spLocks noChangeArrowheads="1"/>
          </p:cNvSpPr>
          <p:nvPr>
            <p:custDataLst>
              <p:tags r:id="rId1"/>
            </p:custDataLst>
          </p:nvPr>
        </p:nvSpPr>
        <p:spPr bwMode="auto">
          <a:xfrm>
            <a:off x="5829496" y="2479556"/>
            <a:ext cx="583543" cy="626356"/>
          </a:xfrm>
          <a:prstGeom prst="roundRect">
            <a:avLst>
              <a:gd name="adj" fmla="val 0"/>
            </a:avLst>
          </a:prstGeom>
          <a:solidFill>
            <a:srgbClr val="00478E"/>
          </a:solidFill>
          <a:ln w="9525">
            <a:noFill/>
            <a:round/>
          </a:ln>
        </p:spPr>
        <p:txBody>
          <a:bodyPr anchor="ctr"/>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5</a:t>
            </a:r>
            <a:endPar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 name="矩形 47"/>
          <p:cNvSpPr/>
          <p:nvPr>
            <p:custDataLst>
              <p:tags r:id="rId2"/>
            </p:custDataLst>
          </p:nvPr>
        </p:nvSpPr>
        <p:spPr>
          <a:xfrm>
            <a:off x="5747489" y="2377210"/>
            <a:ext cx="747557" cy="831047"/>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grpSp>
        <p:nvGrpSpPr>
          <p:cNvPr id="5" name="组合 4"/>
          <p:cNvGrpSpPr/>
          <p:nvPr/>
        </p:nvGrpSpPr>
        <p:grpSpPr>
          <a:xfrm>
            <a:off x="-267261" y="417894"/>
            <a:ext cx="547168" cy="547168"/>
            <a:chOff x="-288100" y="193150"/>
            <a:chExt cx="547168" cy="547168"/>
          </a:xfrm>
        </p:grpSpPr>
        <p:sp>
          <p:nvSpPr>
            <p:cNvPr id="6" name="直角三角形 5"/>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8" name="文本框 7"/>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1" name="文本框 30"/>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2" name="文本框 31"/>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6952362"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9" name="图片 8" descr="1181747329179_.pic"/>
          <p:cNvPicPr>
            <a:picLocks noChangeAspect="1"/>
          </p:cNvPicPr>
          <p:nvPr/>
        </p:nvPicPr>
        <p:blipFill>
          <a:blip r:embed="rId3"/>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 name="图片 21"/>
          <p:cNvPicPr>
            <a:picLocks noChangeAspect="1"/>
          </p:cNvPicPr>
          <p:nvPr/>
        </p:nvPicPr>
        <p:blipFill>
          <a:blip r:embed="rId1"/>
          <a:stretch>
            <a:fillRect/>
          </a:stretch>
        </p:blipFill>
        <p:spPr>
          <a:xfrm>
            <a:off x="9043035" y="4097020"/>
            <a:ext cx="2978150" cy="1960245"/>
          </a:xfrm>
          <a:prstGeom prst="rect">
            <a:avLst/>
          </a:prstGeom>
        </p:spPr>
      </p:pic>
      <p:pic>
        <p:nvPicPr>
          <p:cNvPr id="1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895" y="1308100"/>
            <a:ext cx="3060065" cy="2403475"/>
          </a:xfrm>
          <a:prstGeom prst="rect">
            <a:avLst/>
          </a:prstGeom>
          <a:noFill/>
          <a:ln w="222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圆角矩形 109"/>
          <p:cNvSpPr/>
          <p:nvPr>
            <p:custDataLst>
              <p:tags r:id="rId3"/>
            </p:custDataLst>
          </p:nvPr>
        </p:nvSpPr>
        <p:spPr>
          <a:xfrm>
            <a:off x="203835" y="1571625"/>
            <a:ext cx="4161790" cy="2371725"/>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16" name="文本框 15"/>
          <p:cNvSpPr txBox="1"/>
          <p:nvPr>
            <p:custDataLst>
              <p:tags r:id="rId4"/>
            </p:custDataLst>
          </p:nvPr>
        </p:nvSpPr>
        <p:spPr>
          <a:xfrm>
            <a:off x="407502" y="73282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教学辅助</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成果</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pic>
        <p:nvPicPr>
          <p:cNvPr id="23" name="PageTest">
            <a:hlinkClick r:id="" action="ppaction://media"/>
          </p:cNvPr>
          <p:cNvPicPr>
            <a:picLocks noChangeAspect="1"/>
          </p:cNvPicPr>
          <p:nvPr>
            <a:videoFile r:link="rId5"/>
            <p:extLst>
              <p:ext uri="{DAA4B4D4-6D71-4841-9C94-3DE7FCFB9230}">
                <p14:media xmlns:p14="http://schemas.microsoft.com/office/powerpoint/2010/main" r:embed="rId6"/>
              </p:ext>
            </p:extLst>
          </p:nvPr>
        </p:nvPicPr>
        <p:blipFill>
          <a:blip r:embed="rId7"/>
          <a:stretch>
            <a:fillRect/>
          </a:stretch>
        </p:blipFill>
        <p:spPr>
          <a:xfrm>
            <a:off x="301625" y="1645920"/>
            <a:ext cx="3960000" cy="2227731"/>
          </a:xfrm>
          <a:prstGeom prst="roundRect">
            <a:avLst>
              <a:gd name="adj" fmla="val 6809"/>
            </a:avLst>
          </a:prstGeom>
        </p:spPr>
      </p:pic>
      <p:sp>
        <p:nvSpPr>
          <p:cNvPr id="27" name="圆角矩形 109"/>
          <p:cNvSpPr/>
          <p:nvPr>
            <p:custDataLst>
              <p:tags r:id="rId8"/>
            </p:custDataLst>
          </p:nvPr>
        </p:nvSpPr>
        <p:spPr>
          <a:xfrm>
            <a:off x="4535170" y="4457065"/>
            <a:ext cx="4161790" cy="237363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28" name="矩形 53"/>
          <p:cNvSpPr>
            <a:spLocks noChangeArrowheads="1"/>
          </p:cNvSpPr>
          <p:nvPr>
            <p:custDataLst>
              <p:tags r:id="rId9"/>
            </p:custDataLst>
          </p:nvPr>
        </p:nvSpPr>
        <p:spPr bwMode="auto">
          <a:xfrm>
            <a:off x="365602" y="1162765"/>
            <a:ext cx="3883283" cy="377196"/>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操作系统：</a:t>
            </a:r>
            <a:r>
              <a:rPr lang="zh-CN" altLang="en-US" sz="1800" b="1" dirty="0">
                <a:solidFill>
                  <a:schemeClr val="bg1"/>
                </a:solidFill>
                <a:latin typeface="微软雅黑" panose="020B0503020204020204" charset="-122"/>
                <a:ea typeface="微软雅黑" panose="020B0503020204020204" charset="-122"/>
              </a:rPr>
              <a:t>页面置换算法</a:t>
            </a:r>
            <a:endParaRPr lang="zh-CN" altLang="en-US" sz="1800" b="1" dirty="0">
              <a:solidFill>
                <a:schemeClr val="bg1"/>
              </a:solidFill>
              <a:latin typeface="微软雅黑" panose="020B0503020204020204" charset="-122"/>
              <a:ea typeface="微软雅黑" panose="020B0503020204020204" charset="-122"/>
            </a:endParaRPr>
          </a:p>
        </p:txBody>
      </p:sp>
      <p:sp>
        <p:nvSpPr>
          <p:cNvPr id="29" name="矩形 53"/>
          <p:cNvSpPr>
            <a:spLocks noChangeArrowheads="1"/>
          </p:cNvSpPr>
          <p:nvPr>
            <p:custDataLst>
              <p:tags r:id="rId10"/>
            </p:custDataLst>
          </p:nvPr>
        </p:nvSpPr>
        <p:spPr bwMode="auto">
          <a:xfrm>
            <a:off x="4696937" y="4032965"/>
            <a:ext cx="3883283" cy="377196"/>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计算机组成原理：浮点数</a:t>
            </a:r>
            <a:r>
              <a:rPr lang="zh-CN" altLang="en-US" sz="1800" b="1" dirty="0">
                <a:solidFill>
                  <a:schemeClr val="bg1"/>
                </a:solidFill>
                <a:latin typeface="微软雅黑" panose="020B0503020204020204" charset="-122"/>
                <a:ea typeface="微软雅黑" panose="020B0503020204020204" charset="-122"/>
              </a:rPr>
              <a:t>运算</a:t>
            </a:r>
            <a:endParaRPr lang="zh-CN" altLang="en-US" sz="1800" b="1" dirty="0">
              <a:solidFill>
                <a:schemeClr val="bg1"/>
              </a:solidFill>
              <a:latin typeface="微软雅黑" panose="020B0503020204020204" charset="-122"/>
              <a:ea typeface="微软雅黑" panose="020B0503020204020204" charset="-122"/>
            </a:endParaRPr>
          </a:p>
        </p:txBody>
      </p:sp>
      <p:pic>
        <p:nvPicPr>
          <p:cNvPr id="30" name="Booth">
            <a:hlinkClick r:id="" action="ppaction://media"/>
          </p:cNvPr>
          <p:cNvPicPr>
            <a:picLocks noChangeAspect="1"/>
          </p:cNvPicPr>
          <p:nvPr>
            <a:videoFile r:link="rId11"/>
            <p:extLst>
              <p:ext uri="{DAA4B4D4-6D71-4841-9C94-3DE7FCFB9230}">
                <p14:media xmlns:p14="http://schemas.microsoft.com/office/powerpoint/2010/main" r:embed="rId12"/>
              </p:ext>
            </p:extLst>
          </p:nvPr>
        </p:nvPicPr>
        <p:blipFill>
          <a:blip r:embed="rId13"/>
          <a:stretch>
            <a:fillRect/>
          </a:stretch>
        </p:blipFill>
        <p:spPr>
          <a:xfrm>
            <a:off x="4632960" y="4532630"/>
            <a:ext cx="3960000" cy="2227500"/>
          </a:xfrm>
          <a:prstGeom prst="roundRect">
            <a:avLst>
              <a:gd name="adj" fmla="val 6809"/>
            </a:avLst>
          </a:prstGeom>
        </p:spPr>
      </p:pic>
      <p:sp>
        <p:nvSpPr>
          <p:cNvPr id="34" name="圆角矩形 109"/>
          <p:cNvSpPr/>
          <p:nvPr>
            <p:custDataLst>
              <p:tags r:id="rId14"/>
            </p:custDataLst>
          </p:nvPr>
        </p:nvSpPr>
        <p:spPr>
          <a:xfrm>
            <a:off x="189230" y="4458335"/>
            <a:ext cx="4161790" cy="2371725"/>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37" name="矩形 53"/>
          <p:cNvSpPr>
            <a:spLocks noChangeArrowheads="1"/>
          </p:cNvSpPr>
          <p:nvPr>
            <p:custDataLst>
              <p:tags r:id="rId15"/>
            </p:custDataLst>
          </p:nvPr>
        </p:nvSpPr>
        <p:spPr bwMode="auto">
          <a:xfrm>
            <a:off x="350997" y="4049475"/>
            <a:ext cx="3883283" cy="377196"/>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高等数学：微积分</a:t>
            </a:r>
            <a:r>
              <a:rPr lang="zh-CN" altLang="en-US" sz="1800" b="1" dirty="0">
                <a:solidFill>
                  <a:schemeClr val="bg1"/>
                </a:solidFill>
                <a:latin typeface="微软雅黑" panose="020B0503020204020204" charset="-122"/>
                <a:ea typeface="微软雅黑" panose="020B0503020204020204" charset="-122"/>
              </a:rPr>
              <a:t>运算</a:t>
            </a:r>
            <a:endParaRPr lang="zh-CN" altLang="en-US" sz="1800" b="1" dirty="0">
              <a:solidFill>
                <a:schemeClr val="bg1"/>
              </a:solidFill>
              <a:latin typeface="微软雅黑" panose="020B0503020204020204" charset="-122"/>
              <a:ea typeface="微软雅黑" panose="020B0503020204020204" charset="-122"/>
            </a:endParaRPr>
          </a:p>
        </p:txBody>
      </p:sp>
      <p:pic>
        <p:nvPicPr>
          <p:cNvPr id="38" name="IntegralVisualization">
            <a:hlinkClick r:id="" action="ppaction://media"/>
          </p:cNvPr>
          <p:cNvPicPr>
            <a:picLocks noChangeAspect="1"/>
          </p:cNvPicPr>
          <p:nvPr>
            <a:videoFile r:link="rId16"/>
            <p:extLst>
              <p:ext uri="{DAA4B4D4-6D71-4841-9C94-3DE7FCFB9230}">
                <p14:media xmlns:p14="http://schemas.microsoft.com/office/powerpoint/2010/main" r:embed="rId17"/>
              </p:ext>
            </p:extLst>
          </p:nvPr>
        </p:nvPicPr>
        <p:blipFill>
          <a:blip r:embed="rId13"/>
          <a:stretch>
            <a:fillRect/>
          </a:stretch>
        </p:blipFill>
        <p:spPr>
          <a:xfrm>
            <a:off x="287020" y="4532630"/>
            <a:ext cx="3960000" cy="2227500"/>
          </a:xfrm>
          <a:prstGeom prst="roundRect">
            <a:avLst>
              <a:gd name="adj" fmla="val 6809"/>
            </a:avLst>
          </a:prstGeom>
        </p:spPr>
      </p:pic>
      <p:sp>
        <p:nvSpPr>
          <p:cNvPr id="40" name="圆角矩形 109"/>
          <p:cNvSpPr/>
          <p:nvPr>
            <p:custDataLst>
              <p:tags r:id="rId18"/>
            </p:custDataLst>
          </p:nvPr>
        </p:nvSpPr>
        <p:spPr>
          <a:xfrm>
            <a:off x="4535170" y="1574165"/>
            <a:ext cx="4161790" cy="2371725"/>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42" name="矩形 53"/>
          <p:cNvSpPr>
            <a:spLocks noChangeArrowheads="1"/>
          </p:cNvSpPr>
          <p:nvPr>
            <p:custDataLst>
              <p:tags r:id="rId19"/>
            </p:custDataLst>
          </p:nvPr>
        </p:nvSpPr>
        <p:spPr bwMode="auto">
          <a:xfrm>
            <a:off x="4696937" y="1165305"/>
            <a:ext cx="3883283" cy="377196"/>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线性代数：矩阵</a:t>
            </a:r>
            <a:r>
              <a:rPr lang="zh-CN" altLang="en-US" sz="1800" b="1" dirty="0">
                <a:solidFill>
                  <a:schemeClr val="bg1"/>
                </a:solidFill>
                <a:latin typeface="微软雅黑" panose="020B0503020204020204" charset="-122"/>
                <a:ea typeface="微软雅黑" panose="020B0503020204020204" charset="-122"/>
              </a:rPr>
              <a:t>计算</a:t>
            </a:r>
            <a:endParaRPr lang="zh-CN" altLang="en-US" sz="1800" b="1" dirty="0">
              <a:solidFill>
                <a:schemeClr val="bg1"/>
              </a:solidFill>
              <a:latin typeface="微软雅黑" panose="020B0503020204020204" charset="-122"/>
              <a:ea typeface="微软雅黑" panose="020B0503020204020204" charset="-122"/>
            </a:endParaRPr>
          </a:p>
        </p:txBody>
      </p:sp>
      <p:pic>
        <p:nvPicPr>
          <p:cNvPr id="14" name="MatrixMulShow">
            <a:hlinkClick r:id="" action="ppaction://media"/>
          </p:cNvPr>
          <p:cNvPicPr>
            <a:picLocks noChangeAspect="1"/>
          </p:cNvPicPr>
          <p:nvPr>
            <a:videoFile r:link="rId20"/>
            <p:extLst>
              <p:ext uri="{DAA4B4D4-6D71-4841-9C94-3DE7FCFB9230}">
                <p14:media xmlns:p14="http://schemas.microsoft.com/office/powerpoint/2010/main" r:embed="rId21"/>
              </p:ext>
            </p:extLst>
          </p:nvPr>
        </p:nvPicPr>
        <p:blipFill>
          <a:blip r:embed="rId13"/>
          <a:stretch>
            <a:fillRect/>
          </a:stretch>
        </p:blipFill>
        <p:spPr>
          <a:xfrm>
            <a:off x="4620260" y="1645920"/>
            <a:ext cx="3960000" cy="2227500"/>
          </a:xfrm>
          <a:prstGeom prst="roundRect">
            <a:avLst>
              <a:gd name="adj" fmla="val 6809"/>
            </a:avLst>
          </a:prstGeom>
        </p:spPr>
      </p:pic>
      <p:pic>
        <p:nvPicPr>
          <p:cNvPr id="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4770" y="3874135"/>
            <a:ext cx="3060065" cy="2403475"/>
          </a:xfrm>
          <a:prstGeom prst="rect">
            <a:avLst/>
          </a:prstGeom>
          <a:noFill/>
          <a:ln w="222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图片 23"/>
          <p:cNvPicPr>
            <a:picLocks noChangeAspect="1"/>
          </p:cNvPicPr>
          <p:nvPr/>
        </p:nvPicPr>
        <p:blipFill>
          <a:blip r:embed="rId22"/>
          <a:srcRect r="13846"/>
          <a:stretch>
            <a:fillRect/>
          </a:stretch>
        </p:blipFill>
        <p:spPr>
          <a:xfrm>
            <a:off x="9029065" y="1471930"/>
            <a:ext cx="2912110" cy="2103755"/>
          </a:xfrm>
          <a:prstGeom prst="rect">
            <a:avLst/>
          </a:prstGeom>
        </p:spPr>
      </p:pic>
      <p:grpSp>
        <p:nvGrpSpPr>
          <p:cNvPr id="25" name="组合 24"/>
          <p:cNvGrpSpPr/>
          <p:nvPr/>
        </p:nvGrpSpPr>
        <p:grpSpPr>
          <a:xfrm>
            <a:off x="-267261" y="417894"/>
            <a:ext cx="547168" cy="547168"/>
            <a:chOff x="-288100" y="193150"/>
            <a:chExt cx="547168" cy="547168"/>
          </a:xfrm>
        </p:grpSpPr>
        <p:sp>
          <p:nvSpPr>
            <p:cNvPr id="26" name="直角三角形 25"/>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35" name="文本框 34"/>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6" name="文本框 35"/>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41" name="文本框 40"/>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6952362"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9" name="图片 8" descr="1181747329179_.pic"/>
          <p:cNvPicPr>
            <a:picLocks noChangeAspect="1"/>
          </p:cNvPicPr>
          <p:nvPr/>
        </p:nvPicPr>
        <p:blipFill>
          <a:blip r:embed="rId23"/>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71000" fill="hold"/>
                                        <p:tgtEl>
                                          <p:spTgt spid="23"/>
                                        </p:tgtEl>
                                      </p:cBhvr>
                                    </p:cmd>
                                  </p:childTnLst>
                                </p:cTn>
                              </p:par>
                              <p:par>
                                <p:cTn id="7" presetID="1" presetClass="mediacall" presetSubtype="0" fill="hold" nodeType="withEffect">
                                  <p:stCondLst>
                                    <p:cond delay="0"/>
                                  </p:stCondLst>
                                  <p:childTnLst>
                                    <p:cmd type="call" cmd="playFrom(0.0)">
                                      <p:cBhvr additive="base">
                                        <p:cTn id="8" dur="254300" fill="hold"/>
                                        <p:tgtEl>
                                          <p:spTgt spid="30"/>
                                        </p:tgtEl>
                                      </p:cBhvr>
                                    </p:cmd>
                                  </p:childTnLst>
                                </p:cTn>
                              </p:par>
                              <p:par>
                                <p:cTn id="9" presetID="1" presetClass="mediacall" presetSubtype="0" fill="hold" nodeType="withEffect">
                                  <p:stCondLst>
                                    <p:cond delay="0"/>
                                  </p:stCondLst>
                                  <p:childTnLst>
                                    <p:cmd type="call" cmd="playFrom(0.0)">
                                      <p:cBhvr additive="base">
                                        <p:cTn id="10" dur="6000" fill="hold"/>
                                        <p:tgtEl>
                                          <p:spTgt spid="38"/>
                                        </p:tgtEl>
                                      </p:cBhvr>
                                    </p:cmd>
                                  </p:childTnLst>
                                </p:cTn>
                              </p:par>
                              <p:par>
                                <p:cTn id="11" presetID="1" presetClass="mediacall" presetSubtype="0" fill="hold" nodeType="withEffect">
                                  <p:stCondLst>
                                    <p:cond delay="0"/>
                                  </p:stCondLst>
                                  <p:childTnLst>
                                    <p:cmd type="call" cmd="playFrom(0.0)">
                                      <p:cBhvr additive="base">
                                        <p:cTn id="12" dur="565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3" repeatCount="indefinite" fill="hold" display="1">
                  <p:stCondLst>
                    <p:cond delay="indefinite"/>
                  </p:stCondLst>
                </p:cTn>
                <p:tgtEl>
                  <p:spTgt spid="23"/>
                </p:tgtEl>
              </p:cMediaNode>
            </p:video>
            <p:video fullScrn="0">
              <p:cMediaNode>
                <p:cTn id="14" repeatCount="indefinite" fill="hold" display="1">
                  <p:stCondLst>
                    <p:cond delay="indefinite"/>
                  </p:stCondLst>
                </p:cTn>
                <p:tgtEl>
                  <p:spTgt spid="30"/>
                </p:tgtEl>
              </p:cMediaNode>
            </p:video>
            <p:video fullScrn="0">
              <p:cMediaNode>
                <p:cTn id="15" repeatCount="indefinite" fill="hold" display="1">
                  <p:stCondLst>
                    <p:cond delay="indefinite"/>
                  </p:stCondLst>
                </p:cTn>
                <p:tgtEl>
                  <p:spTgt spid="38"/>
                </p:tgtEl>
              </p:cMediaNode>
            </p:video>
            <p:video fullScrn="0">
              <p:cMediaNode>
                <p:cTn id="16" repeatCount="indefinite" fill="hold" display="1">
                  <p:stCondLst>
                    <p:cond delay="indefinite"/>
                  </p:stCondLst>
                </p:cTn>
                <p:tgtEl>
                  <p:spTgt spid="1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图片 19"/>
          <p:cNvPicPr>
            <a:picLocks noChangeAspect="1"/>
          </p:cNvPicPr>
          <p:nvPr/>
        </p:nvPicPr>
        <p:blipFill>
          <a:blip r:embed="rId1"/>
          <a:srcRect l="4436" r="6104" b="13959"/>
          <a:stretch>
            <a:fillRect/>
          </a:stretch>
        </p:blipFill>
        <p:spPr>
          <a:xfrm>
            <a:off x="540385" y="1569720"/>
            <a:ext cx="4123055" cy="1745615"/>
          </a:xfrm>
          <a:prstGeom prst="rect">
            <a:avLst/>
          </a:prstGeom>
        </p:spPr>
      </p:pic>
      <p:pic>
        <p:nvPicPr>
          <p:cNvPr id="36" name="图片 35"/>
          <p:cNvPicPr>
            <a:picLocks noChangeAspect="1"/>
          </p:cNvPicPr>
          <p:nvPr/>
        </p:nvPicPr>
        <p:blipFill>
          <a:blip r:embed="rId2"/>
          <a:stretch>
            <a:fillRect/>
          </a:stretch>
        </p:blipFill>
        <p:spPr>
          <a:xfrm>
            <a:off x="5725795" y="1294130"/>
            <a:ext cx="4284980" cy="3248660"/>
          </a:xfrm>
          <a:prstGeom prst="rect">
            <a:avLst/>
          </a:prstGeom>
        </p:spPr>
      </p:pic>
      <p:sp>
        <p:nvSpPr>
          <p:cNvPr id="19" name="圆角矩形 109"/>
          <p:cNvSpPr/>
          <p:nvPr>
            <p:custDataLst>
              <p:tags r:id="rId3"/>
            </p:custDataLst>
          </p:nvPr>
        </p:nvSpPr>
        <p:spPr>
          <a:xfrm>
            <a:off x="287020" y="1558290"/>
            <a:ext cx="4839970" cy="1875155"/>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16" name="文本框 15"/>
          <p:cNvSpPr txBox="1"/>
          <p:nvPr>
            <p:custDataLst>
              <p:tags r:id="rId4"/>
            </p:custDataLst>
          </p:nvPr>
        </p:nvSpPr>
        <p:spPr>
          <a:xfrm>
            <a:off x="407502" y="95888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获得</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评价</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pic>
        <p:nvPicPr>
          <p:cNvPr id="14" name="图片 13" descr="comment_wxs"/>
          <p:cNvPicPr>
            <a:picLocks noChangeAspect="1"/>
          </p:cNvPicPr>
          <p:nvPr/>
        </p:nvPicPr>
        <p:blipFill>
          <a:blip r:embed="rId5"/>
          <a:srcRect t="12131" r="1110"/>
          <a:stretch>
            <a:fillRect/>
          </a:stretch>
        </p:blipFill>
        <p:spPr>
          <a:xfrm>
            <a:off x="370840" y="3878580"/>
            <a:ext cx="4638675" cy="2515870"/>
          </a:xfrm>
          <a:prstGeom prst="roundRect">
            <a:avLst>
              <a:gd name="adj" fmla="val 9061"/>
            </a:avLst>
          </a:prstGeom>
        </p:spPr>
      </p:pic>
      <p:sp>
        <p:nvSpPr>
          <p:cNvPr id="15" name="圆角矩形 109"/>
          <p:cNvSpPr/>
          <p:nvPr>
            <p:custDataLst>
              <p:tags r:id="rId6"/>
            </p:custDataLst>
          </p:nvPr>
        </p:nvSpPr>
        <p:spPr>
          <a:xfrm>
            <a:off x="287655" y="3726815"/>
            <a:ext cx="4838700" cy="284099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17" name="圆角矩形 109"/>
          <p:cNvSpPr/>
          <p:nvPr>
            <p:custDataLst>
              <p:tags r:id="rId7"/>
            </p:custDataLst>
          </p:nvPr>
        </p:nvSpPr>
        <p:spPr>
          <a:xfrm>
            <a:off x="5544185" y="1235075"/>
            <a:ext cx="4647565" cy="3358515"/>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pic>
        <p:nvPicPr>
          <p:cNvPr id="18" name="图片 17" descr="comment_dys"/>
          <p:cNvPicPr>
            <a:picLocks noChangeAspect="1"/>
          </p:cNvPicPr>
          <p:nvPr/>
        </p:nvPicPr>
        <p:blipFill>
          <a:blip r:embed="rId8"/>
          <a:stretch>
            <a:fillRect/>
          </a:stretch>
        </p:blipFill>
        <p:spPr>
          <a:xfrm>
            <a:off x="5652770" y="4991735"/>
            <a:ext cx="4378960" cy="1423670"/>
          </a:xfrm>
          <a:prstGeom prst="roundRect">
            <a:avLst>
              <a:gd name="adj" fmla="val 8965"/>
            </a:avLst>
          </a:prstGeom>
        </p:spPr>
      </p:pic>
      <p:sp>
        <p:nvSpPr>
          <p:cNvPr id="21" name="圆角矩形 109"/>
          <p:cNvSpPr/>
          <p:nvPr>
            <p:custDataLst>
              <p:tags r:id="rId9"/>
            </p:custDataLst>
          </p:nvPr>
        </p:nvSpPr>
        <p:spPr>
          <a:xfrm>
            <a:off x="5544185" y="4873625"/>
            <a:ext cx="4647565" cy="169418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pic>
        <p:nvPicPr>
          <p:cNvPr id="22" name="图片 21" descr="git"/>
          <p:cNvPicPr>
            <a:picLocks noChangeAspect="1"/>
          </p:cNvPicPr>
          <p:nvPr/>
        </p:nvPicPr>
        <p:blipFill>
          <a:blip r:embed="rId10"/>
          <a:stretch>
            <a:fillRect/>
          </a:stretch>
        </p:blipFill>
        <p:spPr>
          <a:xfrm>
            <a:off x="10436225" y="1959610"/>
            <a:ext cx="1620000" cy="1620000"/>
          </a:xfrm>
          <a:prstGeom prst="rect">
            <a:avLst/>
          </a:prstGeom>
        </p:spPr>
      </p:pic>
      <p:sp>
        <p:nvSpPr>
          <p:cNvPr id="31" name="文本框 30"/>
          <p:cNvSpPr txBox="1"/>
          <p:nvPr/>
        </p:nvSpPr>
        <p:spPr>
          <a:xfrm>
            <a:off x="10641965" y="3552825"/>
            <a:ext cx="1208405" cy="368300"/>
          </a:xfrm>
          <a:prstGeom prst="rect">
            <a:avLst/>
          </a:prstGeom>
          <a:noFill/>
        </p:spPr>
        <p:txBody>
          <a:bodyPr wrap="square" rtlCol="0">
            <a:spAutoFit/>
          </a:bodyPr>
          <a:p>
            <a:pPr algn="ctr"/>
            <a:r>
              <a:rPr lang="en-US" altLang="zh-CN" b="1" dirty="0">
                <a:solidFill>
                  <a:schemeClr val="tx1"/>
                </a:solidFill>
                <a:latin typeface="楷体" panose="02010609060101010101" pitchFamily="49" charset="-122"/>
                <a:ea typeface="楷体" panose="02010609060101010101" pitchFamily="49" charset="-122"/>
                <a:cs typeface="楷体" panose="02010609060101010101" pitchFamily="49" charset="-122"/>
              </a:rPr>
              <a:t>GitHub</a:t>
            </a:r>
            <a:endParaRPr lang="en-US" altLang="zh-CN"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pic>
        <p:nvPicPr>
          <p:cNvPr id="32" name="图片 31" descr="bilibili"/>
          <p:cNvPicPr>
            <a:picLocks noChangeAspect="1"/>
          </p:cNvPicPr>
          <p:nvPr/>
        </p:nvPicPr>
        <p:blipFill>
          <a:blip r:embed="rId11"/>
          <a:stretch>
            <a:fillRect/>
          </a:stretch>
        </p:blipFill>
        <p:spPr>
          <a:xfrm>
            <a:off x="10436225" y="3967480"/>
            <a:ext cx="1620000" cy="1620000"/>
          </a:xfrm>
          <a:prstGeom prst="rect">
            <a:avLst/>
          </a:prstGeom>
        </p:spPr>
      </p:pic>
      <p:sp>
        <p:nvSpPr>
          <p:cNvPr id="33" name="文本框 32"/>
          <p:cNvSpPr txBox="1"/>
          <p:nvPr/>
        </p:nvSpPr>
        <p:spPr>
          <a:xfrm>
            <a:off x="10636250" y="5587365"/>
            <a:ext cx="1208405" cy="368300"/>
          </a:xfrm>
          <a:prstGeom prst="rect">
            <a:avLst/>
          </a:prstGeom>
          <a:noFill/>
        </p:spPr>
        <p:txBody>
          <a:bodyPr wrap="square" rtlCol="0">
            <a:spAutoFit/>
          </a:bodyPr>
          <a:p>
            <a:pPr algn="ctr"/>
            <a:r>
              <a:rPr lang="en-US" altLang="zh-CN" b="1" dirty="0">
                <a:solidFill>
                  <a:schemeClr val="tx1"/>
                </a:solidFill>
                <a:latin typeface="楷体" panose="02010609060101010101" pitchFamily="49" charset="-122"/>
                <a:ea typeface="楷体" panose="02010609060101010101" pitchFamily="49" charset="-122"/>
                <a:cs typeface="楷体" panose="02010609060101010101" pitchFamily="49" charset="-122"/>
              </a:rPr>
              <a:t>bilibili</a:t>
            </a:r>
            <a:endParaRPr lang="en-US" altLang="zh-CN" b="1" dirty="0">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grpSp>
        <p:nvGrpSpPr>
          <p:cNvPr id="23" name="组合 22"/>
          <p:cNvGrpSpPr/>
          <p:nvPr/>
        </p:nvGrpSpPr>
        <p:grpSpPr>
          <a:xfrm>
            <a:off x="-267261" y="417894"/>
            <a:ext cx="547168" cy="547168"/>
            <a:chOff x="-288100" y="193150"/>
            <a:chExt cx="547168" cy="547168"/>
          </a:xfrm>
        </p:grpSpPr>
        <p:sp>
          <p:nvSpPr>
            <p:cNvPr id="24" name="直角三角形 23"/>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28" name="文本框 27"/>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29" name="文本框 28"/>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0" name="文本框 29"/>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6952362"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9" name="图片 8" descr="1181747329179_.pic"/>
          <p:cNvPicPr>
            <a:picLocks noChangeAspect="1"/>
          </p:cNvPicPr>
          <p:nvPr/>
        </p:nvPicPr>
        <p:blipFill>
          <a:blip r:embed="rId12"/>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剪去同侧角的矩形 24"/>
          <p:cNvSpPr/>
          <p:nvPr>
            <p:custDataLst>
              <p:tags r:id="rId1"/>
            </p:custDataLst>
          </p:nvPr>
        </p:nvSpPr>
        <p:spPr>
          <a:xfrm>
            <a:off x="635" y="5349240"/>
            <a:ext cx="12192000" cy="1508125"/>
          </a:xfrm>
          <a:prstGeom prst="snip2SameRect">
            <a:avLst>
              <a:gd name="adj1" fmla="val 50000"/>
              <a:gd name="adj2" fmla="val 1010"/>
            </a:avLst>
          </a:prstGeom>
          <a:gradFill>
            <a:gsLst>
              <a:gs pos="100000">
                <a:schemeClr val="accent1">
                  <a:alpha val="20000"/>
                </a:schemeClr>
              </a:gs>
              <a:gs pos="0">
                <a:schemeClr val="accent1">
                  <a:alpha val="0"/>
                </a:scheme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圆角矩形 17"/>
          <p:cNvSpPr/>
          <p:nvPr>
            <p:custDataLst>
              <p:tags r:id="rId2"/>
            </p:custDataLst>
          </p:nvPr>
        </p:nvSpPr>
        <p:spPr>
          <a:xfrm>
            <a:off x="7885430" y="1598295"/>
            <a:ext cx="3611880" cy="4023995"/>
          </a:xfrm>
          <a:prstGeom prst="roundRect">
            <a:avLst>
              <a:gd name="adj" fmla="val 4844"/>
            </a:avLst>
          </a:prstGeom>
          <a:gradFill>
            <a:gsLst>
              <a:gs pos="100000">
                <a:schemeClr val="accent1">
                  <a:alpha val="7000"/>
                </a:schemeClr>
              </a:gs>
              <a:gs pos="0">
                <a:schemeClr val="accent1">
                  <a:alpha val="0"/>
                </a:schemeClr>
              </a:gs>
            </a:gsLst>
            <a:lin ang="16200000" scaled="0"/>
          </a:gradFill>
          <a:ln w="12700">
            <a:gradFill>
              <a:gsLst>
                <a:gs pos="100000">
                  <a:schemeClr val="accent1">
                    <a:alpha val="44000"/>
                  </a:schemeClr>
                </a:gs>
                <a:gs pos="0">
                  <a:schemeClr val="accent1">
                    <a:alpha val="0"/>
                  </a:schemeClr>
                </a:gs>
              </a:gsLst>
              <a:lin ang="16200000" scaled="1"/>
            </a:gradFill>
          </a:ln>
          <a:effectLst>
            <a:reflection blurRad="6350" stA="52000" endA="300" endPos="35000" dir="5400000" sy="-100000" algn="bl" rotWithShape="0"/>
          </a:effectLst>
          <a:scene3d>
            <a:camera prst="perspectiveLeft"/>
            <a:lightRig rig="threePt" dir="t"/>
          </a:scene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6" name="图片 15" descr="pexels-medhat-ayad-122846-447592"/>
          <p:cNvPicPr>
            <a:picLocks noChangeAspect="1"/>
          </p:cNvPicPr>
          <p:nvPr>
            <p:custDataLst>
              <p:tags r:id="rId3"/>
            </p:custDataLst>
          </p:nvPr>
        </p:nvPicPr>
        <p:blipFill>
          <a:blip r:embed="rId4"/>
          <a:srcRect l="150" t="5140" r="-150" b="5140"/>
          <a:stretch>
            <a:fillRect/>
          </a:stretch>
        </p:blipFill>
        <p:spPr>
          <a:xfrm>
            <a:off x="8002270" y="1690370"/>
            <a:ext cx="3378835" cy="3931285"/>
          </a:xfrm>
          <a:prstGeom prst="roundRect">
            <a:avLst>
              <a:gd name="adj" fmla="val 3007"/>
            </a:avLst>
          </a:prstGeom>
          <a:solidFill>
            <a:schemeClr val="accent1"/>
          </a:solidFill>
          <a:ln w="6350">
            <a:solidFill>
              <a:schemeClr val="accent1">
                <a:alpha val="50000"/>
              </a:schemeClr>
            </a:solidFill>
          </a:ln>
          <a:effectLst>
            <a:reflection blurRad="6350" stA="50000" endA="300" endPos="20000" dist="25400" dir="5400000" sy="-100000" algn="bl" rotWithShape="0"/>
          </a:effectLst>
          <a:scene3d>
            <a:camera prst="perspectiveLeft"/>
            <a:lightRig rig="threePt" dir="t"/>
          </a:scene3d>
        </p:spPr>
      </p:pic>
      <p:sp>
        <p:nvSpPr>
          <p:cNvPr id="20" name="圆角矩形 19"/>
          <p:cNvSpPr/>
          <p:nvPr>
            <p:custDataLst>
              <p:tags r:id="rId5"/>
            </p:custDataLst>
          </p:nvPr>
        </p:nvSpPr>
        <p:spPr>
          <a:xfrm>
            <a:off x="4284980" y="1764030"/>
            <a:ext cx="3611880" cy="3959225"/>
          </a:xfrm>
          <a:prstGeom prst="roundRect">
            <a:avLst>
              <a:gd name="adj" fmla="val 4923"/>
            </a:avLst>
          </a:prstGeom>
          <a:gradFill>
            <a:gsLst>
              <a:gs pos="100000">
                <a:schemeClr val="accent1">
                  <a:alpha val="7000"/>
                </a:schemeClr>
              </a:gs>
              <a:gs pos="0">
                <a:schemeClr val="accent1">
                  <a:alpha val="0"/>
                </a:schemeClr>
              </a:gs>
            </a:gsLst>
            <a:lin ang="16200000" scaled="0"/>
          </a:gradFill>
          <a:ln w="12700">
            <a:gradFill>
              <a:gsLst>
                <a:gs pos="100000">
                  <a:schemeClr val="accent1">
                    <a:alpha val="44000"/>
                  </a:schemeClr>
                </a:gs>
                <a:gs pos="0">
                  <a:schemeClr val="accent1">
                    <a:alpha val="0"/>
                  </a:schemeClr>
                </a:gs>
              </a:gsLst>
              <a:lin ang="16200000" scaled="1"/>
            </a:gradFill>
          </a:ln>
          <a:effectLst>
            <a:reflection blurRad="6350" stA="52000" endA="300" endPos="35000" dir="5400000" sy="-100000" algn="bl" rotWithShape="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5" name="图片 14" descr="E:/设计图片素材3/pexels-pnw-prod-8250983.jpgpexels-pnw-prod-8250983"/>
          <p:cNvPicPr>
            <a:picLocks noChangeAspect="1"/>
          </p:cNvPicPr>
          <p:nvPr>
            <p:custDataLst>
              <p:tags r:id="rId6"/>
            </p:custDataLst>
          </p:nvPr>
        </p:nvPicPr>
        <p:blipFill>
          <a:blip r:embed="rId7"/>
          <a:srcRect t="9315" b="9315"/>
          <a:stretch>
            <a:fillRect/>
          </a:stretch>
        </p:blipFill>
        <p:spPr>
          <a:xfrm>
            <a:off x="4382135" y="1864995"/>
            <a:ext cx="3417570" cy="3757930"/>
          </a:xfrm>
          <a:prstGeom prst="roundRect">
            <a:avLst>
              <a:gd name="adj" fmla="val 4069"/>
            </a:avLst>
          </a:prstGeom>
          <a:solidFill>
            <a:schemeClr val="accent1"/>
          </a:solidFill>
          <a:ln w="6350">
            <a:solidFill>
              <a:schemeClr val="accent1">
                <a:alpha val="50000"/>
              </a:schemeClr>
            </a:solidFill>
          </a:ln>
          <a:effectLst>
            <a:reflection blurRad="6350" stA="50000" endA="300" endPos="20500" dist="25400" dir="5400000" sy="-100000" algn="bl" rotWithShape="0"/>
          </a:effectLst>
        </p:spPr>
      </p:pic>
      <p:sp>
        <p:nvSpPr>
          <p:cNvPr id="13" name="圆角矩形 12"/>
          <p:cNvSpPr/>
          <p:nvPr>
            <p:custDataLst>
              <p:tags r:id="rId8"/>
            </p:custDataLst>
          </p:nvPr>
        </p:nvSpPr>
        <p:spPr>
          <a:xfrm>
            <a:off x="684530" y="1598295"/>
            <a:ext cx="3611880" cy="4023995"/>
          </a:xfrm>
          <a:prstGeom prst="roundRect">
            <a:avLst>
              <a:gd name="adj" fmla="val 4923"/>
            </a:avLst>
          </a:prstGeom>
          <a:gradFill>
            <a:gsLst>
              <a:gs pos="100000">
                <a:schemeClr val="accent1">
                  <a:alpha val="7000"/>
                </a:schemeClr>
              </a:gs>
              <a:gs pos="0">
                <a:schemeClr val="accent1">
                  <a:alpha val="0"/>
                </a:schemeClr>
              </a:gs>
            </a:gsLst>
            <a:lin ang="16200000" scaled="0"/>
          </a:gradFill>
          <a:ln w="12700">
            <a:gradFill>
              <a:gsLst>
                <a:gs pos="100000">
                  <a:schemeClr val="accent1">
                    <a:alpha val="44000"/>
                  </a:schemeClr>
                </a:gs>
                <a:gs pos="0">
                  <a:schemeClr val="accent1">
                    <a:alpha val="0"/>
                  </a:schemeClr>
                </a:gs>
              </a:gsLst>
              <a:lin ang="16200000" scaled="1"/>
            </a:gradFill>
          </a:ln>
          <a:effectLst>
            <a:reflection blurRad="6350" stA="52000" endA="300" endPos="35000" dir="5400000" sy="-100000" algn="bl" rotWithShape="0"/>
          </a:effectLst>
          <a:scene3d>
            <a:camera prst="perspectiveRight"/>
            <a:lightRig rig="threePt" dir="t"/>
          </a:scene3d>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4" name="图片 13" descr="E:/设计图片素材3/bilal-mansuri-mGI8b4KFoFM-unsplash.jpgbilal-mansuri-mGI8b4KFoFM-unsplash"/>
          <p:cNvPicPr>
            <a:picLocks noChangeAspect="1"/>
          </p:cNvPicPr>
          <p:nvPr>
            <p:custDataLst>
              <p:tags r:id="rId9"/>
            </p:custDataLst>
          </p:nvPr>
        </p:nvPicPr>
        <p:blipFill>
          <a:blip r:embed="rId10"/>
          <a:srcRect t="24174" b="24174"/>
          <a:stretch>
            <a:fillRect/>
          </a:stretch>
        </p:blipFill>
        <p:spPr>
          <a:xfrm>
            <a:off x="774065" y="1690370"/>
            <a:ext cx="3433445" cy="3931285"/>
          </a:xfrm>
          <a:prstGeom prst="roundRect">
            <a:avLst>
              <a:gd name="adj" fmla="val 2959"/>
            </a:avLst>
          </a:prstGeom>
          <a:solidFill>
            <a:schemeClr val="accent1"/>
          </a:solidFill>
          <a:ln w="6350">
            <a:solidFill>
              <a:schemeClr val="accent1">
                <a:alpha val="50000"/>
              </a:schemeClr>
            </a:solidFill>
          </a:ln>
          <a:effectLst>
            <a:reflection blurRad="6350" stA="50000" endA="300" endPos="20000" dist="25400" dir="5400000" sy="-100000" algn="bl" rotWithShape="0"/>
          </a:effectLst>
          <a:scene3d>
            <a:camera prst="perspectiveRight"/>
            <a:lightRig rig="threePt" dir="t"/>
          </a:scene3d>
        </p:spPr>
      </p:pic>
      <p:sp>
        <p:nvSpPr>
          <p:cNvPr id="5" name="文本框 4"/>
          <p:cNvSpPr txBox="1"/>
          <p:nvPr>
            <p:custDataLst>
              <p:tags r:id="rId11"/>
            </p:custDataLst>
          </p:nvPr>
        </p:nvSpPr>
        <p:spPr>
          <a:xfrm>
            <a:off x="407502" y="73282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项目成果</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grpSp>
        <p:nvGrpSpPr>
          <p:cNvPr id="22" name="组合 21"/>
          <p:cNvGrpSpPr/>
          <p:nvPr/>
        </p:nvGrpSpPr>
        <p:grpSpPr>
          <a:xfrm>
            <a:off x="-267261" y="417894"/>
            <a:ext cx="547168" cy="547168"/>
            <a:chOff x="-288100" y="193150"/>
            <a:chExt cx="547168" cy="547168"/>
          </a:xfrm>
        </p:grpSpPr>
        <p:sp>
          <p:nvSpPr>
            <p:cNvPr id="23" name="直角三角形 22"/>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直角三角形 23"/>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28" name="文本框 27"/>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1" name="文本框 30"/>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2" name="文本框 31"/>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6952362"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9" name="图片 8" descr="1181747329179_.pic"/>
          <p:cNvPicPr>
            <a:picLocks noChangeAspect="1"/>
          </p:cNvPicPr>
          <p:nvPr/>
        </p:nvPicPr>
        <p:blipFill>
          <a:blip r:embed="rId12"/>
          <a:stretch>
            <a:fillRect/>
          </a:stretch>
        </p:blipFill>
        <p:spPr>
          <a:xfrm>
            <a:off x="9644380" y="84455"/>
            <a:ext cx="2401570" cy="77279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9" name="直接连接符 168"/>
          <p:cNvCxnSpPr/>
          <p:nvPr/>
        </p:nvCxnSpPr>
        <p:spPr>
          <a:xfrm>
            <a:off x="1944076" y="4623904"/>
            <a:ext cx="8366125" cy="0"/>
          </a:xfrm>
          <a:prstGeom prst="line">
            <a:avLst/>
          </a:prstGeom>
          <a:noFill/>
          <a:ln w="60325" cap="flat" cmpd="sng" algn="ctr">
            <a:solidFill>
              <a:schemeClr val="accent1">
                <a:lumMod val="75000"/>
              </a:schemeClr>
            </a:solidFill>
            <a:prstDash val="solid"/>
            <a:miter lim="800000"/>
          </a:ln>
          <a:effectLst/>
        </p:spPr>
      </p:cxnSp>
      <p:cxnSp>
        <p:nvCxnSpPr>
          <p:cNvPr id="170" name="直接连接符 169"/>
          <p:cNvCxnSpPr/>
          <p:nvPr/>
        </p:nvCxnSpPr>
        <p:spPr>
          <a:xfrm>
            <a:off x="1968206" y="2746871"/>
            <a:ext cx="2423678" cy="0"/>
          </a:xfrm>
          <a:prstGeom prst="line">
            <a:avLst/>
          </a:prstGeom>
          <a:noFill/>
          <a:ln w="60325" cap="flat" cmpd="sng" algn="ctr">
            <a:solidFill>
              <a:schemeClr val="accent1">
                <a:lumMod val="75000"/>
              </a:schemeClr>
            </a:solidFill>
            <a:prstDash val="solid"/>
            <a:miter lim="800000"/>
          </a:ln>
          <a:effectLst/>
        </p:spPr>
      </p:cxnSp>
      <p:cxnSp>
        <p:nvCxnSpPr>
          <p:cNvPr id="171" name="直接连接符 170"/>
          <p:cNvCxnSpPr/>
          <p:nvPr/>
        </p:nvCxnSpPr>
        <p:spPr>
          <a:xfrm>
            <a:off x="7850574" y="2746871"/>
            <a:ext cx="2423678" cy="0"/>
          </a:xfrm>
          <a:prstGeom prst="line">
            <a:avLst/>
          </a:prstGeom>
          <a:noFill/>
          <a:ln w="60325" cap="flat" cmpd="sng" algn="ctr">
            <a:solidFill>
              <a:schemeClr val="accent1">
                <a:lumMod val="75000"/>
              </a:schemeClr>
            </a:solidFill>
            <a:prstDash val="solid"/>
            <a:miter lim="800000"/>
          </a:ln>
          <a:effectLst/>
        </p:spPr>
      </p:cxnSp>
      <p:sp>
        <p:nvSpPr>
          <p:cNvPr id="172" name="文本框 171"/>
          <p:cNvSpPr txBox="1"/>
          <p:nvPr/>
        </p:nvSpPr>
        <p:spPr>
          <a:xfrm>
            <a:off x="2308567" y="3377430"/>
            <a:ext cx="7348828" cy="92202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spc="300" dirty="0">
                <a:latin typeface="微软雅黑" panose="020B0503020204020204" charset="-122"/>
                <a:ea typeface="微软雅黑" panose="020B0503020204020204" charset="-122"/>
              </a:rPr>
              <a:t> </a:t>
            </a:r>
            <a:r>
              <a:rPr kumimoji="1" lang="zh-CN" altLang="en-US" sz="5400" b="1" dirty="0">
                <a:latin typeface="微软雅黑" panose="020B0503020204020204" charset="-122"/>
                <a:ea typeface="微软雅黑" panose="020B0503020204020204" charset="-122"/>
                <a:sym typeface="+mn-ea"/>
              </a:rPr>
              <a:t>未来</a:t>
            </a:r>
            <a:r>
              <a:rPr kumimoji="1" lang="zh-CN" altLang="en-US" sz="5400" b="1" dirty="0">
                <a:latin typeface="微软雅黑" panose="020B0503020204020204" charset="-122"/>
                <a:ea typeface="微软雅黑" panose="020B0503020204020204" charset="-122"/>
                <a:sym typeface="+mn-ea"/>
              </a:rPr>
              <a:t>展望</a:t>
            </a:r>
            <a:endParaRPr kumimoji="1" lang="zh-CN" altLang="en-US" sz="5400" b="1" dirty="0">
              <a:latin typeface="微软雅黑" panose="020B0503020204020204" charset="-122"/>
              <a:ea typeface="微软雅黑" panose="020B0503020204020204" charset="-122"/>
              <a:sym typeface="+mn-ea"/>
            </a:endParaRPr>
          </a:p>
        </p:txBody>
      </p:sp>
      <p:sp>
        <p:nvSpPr>
          <p:cNvPr id="45" name="圆角矩形 88"/>
          <p:cNvSpPr>
            <a:spLocks noChangeArrowheads="1"/>
          </p:cNvSpPr>
          <p:nvPr>
            <p:custDataLst>
              <p:tags r:id="rId1"/>
            </p:custDataLst>
          </p:nvPr>
        </p:nvSpPr>
        <p:spPr bwMode="auto">
          <a:xfrm>
            <a:off x="5829496" y="2479556"/>
            <a:ext cx="583543" cy="626356"/>
          </a:xfrm>
          <a:prstGeom prst="roundRect">
            <a:avLst>
              <a:gd name="adj" fmla="val 0"/>
            </a:avLst>
          </a:prstGeom>
          <a:solidFill>
            <a:srgbClr val="00478E"/>
          </a:solidFill>
          <a:ln w="9525">
            <a:noFill/>
            <a:round/>
          </a:ln>
        </p:spPr>
        <p:txBody>
          <a:bodyPr anchor="ctr"/>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6</a:t>
            </a:r>
            <a:endPar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 name="矩形 47"/>
          <p:cNvSpPr/>
          <p:nvPr>
            <p:custDataLst>
              <p:tags r:id="rId2"/>
            </p:custDataLst>
          </p:nvPr>
        </p:nvSpPr>
        <p:spPr>
          <a:xfrm>
            <a:off x="5747489" y="2377210"/>
            <a:ext cx="747557" cy="831047"/>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grpSp>
        <p:nvGrpSpPr>
          <p:cNvPr id="5" name="组合 4"/>
          <p:cNvGrpSpPr/>
          <p:nvPr/>
        </p:nvGrpSpPr>
        <p:grpSpPr>
          <a:xfrm>
            <a:off x="-267261" y="417894"/>
            <a:ext cx="547168" cy="547168"/>
            <a:chOff x="-288100" y="193150"/>
            <a:chExt cx="547168" cy="547168"/>
          </a:xfrm>
        </p:grpSpPr>
        <p:sp>
          <p:nvSpPr>
            <p:cNvPr id="6" name="直角三角形 5"/>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8" name="文本框 7"/>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1" name="文本框 30"/>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2" name="文本框 31"/>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8442072"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9" name="图片 8" descr="1181747329179_.pic"/>
          <p:cNvPicPr>
            <a:picLocks noChangeAspect="1"/>
          </p:cNvPicPr>
          <p:nvPr/>
        </p:nvPicPr>
        <p:blipFill>
          <a:blip r:embed="rId3"/>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图片 18"/>
          <p:cNvPicPr>
            <a:picLocks noChangeAspect="1"/>
          </p:cNvPicPr>
          <p:nvPr/>
        </p:nvPicPr>
        <p:blipFill>
          <a:blip r:embed="rId1"/>
          <a:stretch>
            <a:fillRect/>
          </a:stretch>
        </p:blipFill>
        <p:spPr>
          <a:xfrm>
            <a:off x="1080770" y="5582285"/>
            <a:ext cx="2136140" cy="601980"/>
          </a:xfrm>
          <a:prstGeom prst="rect">
            <a:avLst/>
          </a:prstGeom>
        </p:spPr>
      </p:pic>
      <p:sp>
        <p:nvSpPr>
          <p:cNvPr id="24" name="文本框 23"/>
          <p:cNvSpPr txBox="1"/>
          <p:nvPr/>
        </p:nvSpPr>
        <p:spPr>
          <a:xfrm>
            <a:off x="443230" y="1633855"/>
            <a:ext cx="3340100" cy="4550410"/>
          </a:xfrm>
          <a:prstGeom prst="rect">
            <a:avLst/>
          </a:prstGeom>
          <a:noFill/>
          <a:ln w="47625">
            <a:solidFill>
              <a:srgbClr val="0B5AA8"/>
            </a:solidFill>
            <a:prstDash val="dash"/>
          </a:ln>
        </p:spPr>
        <p:txBody>
          <a:bodyPr wrap="square" rtlCol="0">
            <a:noAutofit/>
          </a:bodyPr>
          <a:p>
            <a:endParaRPr kumimoji="1" lang="zh-CN" altLang="en-US" dirty="0"/>
          </a:p>
        </p:txBody>
      </p:sp>
      <p:sp>
        <p:nvSpPr>
          <p:cNvPr id="28" name="文本框 27"/>
          <p:cNvSpPr txBox="1"/>
          <p:nvPr/>
        </p:nvSpPr>
        <p:spPr>
          <a:xfrm>
            <a:off x="471805" y="2136775"/>
            <a:ext cx="3061970" cy="2696845"/>
          </a:xfrm>
          <a:prstGeom prst="rect">
            <a:avLst/>
          </a:prstGeom>
          <a:noFill/>
        </p:spPr>
        <p:txBody>
          <a:bodyPr wrap="square" rtlCol="0">
            <a:noAutofit/>
          </a:bodyPr>
          <a:p>
            <a:pPr indent="0" algn="ctr">
              <a:lnSpc>
                <a:spcPct val="150000"/>
              </a:lnSpc>
              <a:buFont typeface="Arial" panose="020B0604020202090204" pitchFamily="34" charset="0"/>
              <a:buNone/>
            </a:pPr>
            <a:r>
              <a:rPr lang="zh-CN" altLang="en-US" b="1" dirty="0">
                <a:latin typeface="楷体" panose="02010609060101010101" pitchFamily="49" charset="-122"/>
                <a:ea typeface="楷体" panose="02010609060101010101" pitchFamily="49" charset="-122"/>
                <a:cs typeface="华文新魏" panose="02010800040101010101" charset="-122"/>
              </a:rPr>
              <a:t>卷积神经网络</a:t>
            </a:r>
            <a:endParaRPr lang="zh-CN" altLang="en-US" b="1" dirty="0">
              <a:latin typeface="楷体" panose="02010609060101010101" pitchFamily="49" charset="-122"/>
              <a:ea typeface="楷体" panose="02010609060101010101" pitchFamily="49" charset="-122"/>
              <a:cs typeface="华文新魏" panose="02010800040101010101" charset="-122"/>
            </a:endParaRPr>
          </a:p>
          <a:p>
            <a:pPr marL="285750" indent="-285750">
              <a:lnSpc>
                <a:spcPct val="150000"/>
              </a:lnSpc>
              <a:buFont typeface="Arial" panose="020B0604020202090204" pitchFamily="34" charset="0"/>
              <a:buChar char="•"/>
            </a:pPr>
            <a:r>
              <a:rPr lang="zh-CN" altLang="en-US" dirty="0">
                <a:latin typeface="楷体" panose="02010609060101010101" pitchFamily="49" charset="-122"/>
                <a:ea typeface="楷体" panose="02010609060101010101" pitchFamily="49" charset="-122"/>
                <a:cs typeface="华文新魏" panose="02010800040101010101" charset="-122"/>
              </a:rPr>
              <a:t>对图像空间信息的理解能力有限</a:t>
            </a:r>
            <a:endParaRPr lang="zh-CN" altLang="en-US" dirty="0">
              <a:latin typeface="楷体" panose="02010609060101010101" pitchFamily="49" charset="-122"/>
              <a:ea typeface="楷体" panose="02010609060101010101" pitchFamily="49" charset="-122"/>
              <a:cs typeface="华文新魏" panose="02010800040101010101" charset="-122"/>
            </a:endParaRPr>
          </a:p>
          <a:p>
            <a:pPr marL="285750" indent="-285750">
              <a:lnSpc>
                <a:spcPct val="150000"/>
              </a:lnSpc>
              <a:buFont typeface="Arial" panose="020B0604020202090204" pitchFamily="34" charset="0"/>
              <a:buChar char="•"/>
            </a:pPr>
            <a:r>
              <a:rPr lang="zh-CN" altLang="en-US" dirty="0">
                <a:latin typeface="楷体" panose="02010609060101010101" pitchFamily="49" charset="-122"/>
                <a:ea typeface="楷体" panose="02010609060101010101" pitchFamily="49" charset="-122"/>
                <a:cs typeface="华文新魏" panose="02010800040101010101" charset="-122"/>
              </a:rPr>
              <a:t>需要较多特定场景的算式数据集才能精确地识别特定的任务。</a:t>
            </a:r>
            <a:endParaRPr lang="en-US" altLang="zh-CN" dirty="0">
              <a:latin typeface="楷体" panose="02010609060101010101" pitchFamily="49" charset="-122"/>
              <a:ea typeface="楷体" panose="02010609060101010101" pitchFamily="49" charset="-122"/>
              <a:cs typeface="华文新魏" panose="02010800040101010101" charset="-122"/>
            </a:endParaRPr>
          </a:p>
          <a:p>
            <a:endParaRPr lang="en-US" altLang="zh-CN" dirty="0">
              <a:latin typeface="楷体" panose="02010609060101010101" pitchFamily="49" charset="-122"/>
              <a:ea typeface="楷体" panose="02010609060101010101" pitchFamily="49" charset="-122"/>
              <a:cs typeface="华文新魏" panose="02010800040101010101" charset="-122"/>
            </a:endParaRPr>
          </a:p>
        </p:txBody>
      </p:sp>
      <p:sp>
        <p:nvSpPr>
          <p:cNvPr id="16" name="文本框 15"/>
          <p:cNvSpPr txBox="1"/>
          <p:nvPr>
            <p:custDataLst>
              <p:tags r:id="rId2"/>
            </p:custDataLst>
          </p:nvPr>
        </p:nvSpPr>
        <p:spPr>
          <a:xfrm>
            <a:off x="407502" y="85601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大模型增加算式图像的</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理解</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pic>
        <p:nvPicPr>
          <p:cNvPr id="15" name="图片 14" descr="5s"/>
          <p:cNvPicPr>
            <a:picLocks noChangeAspect="1"/>
          </p:cNvPicPr>
          <p:nvPr/>
        </p:nvPicPr>
        <p:blipFill>
          <a:blip r:embed="rId3"/>
          <a:stretch>
            <a:fillRect/>
          </a:stretch>
        </p:blipFill>
        <p:spPr>
          <a:xfrm>
            <a:off x="1015365" y="4669790"/>
            <a:ext cx="2534920" cy="846455"/>
          </a:xfrm>
          <a:prstGeom prst="rect">
            <a:avLst/>
          </a:prstGeom>
        </p:spPr>
      </p:pic>
      <p:sp>
        <p:nvSpPr>
          <p:cNvPr id="27" name="文本框 127"/>
          <p:cNvSpPr txBox="1"/>
          <p:nvPr>
            <p:custDataLst>
              <p:tags r:id="rId4"/>
            </p:custDataLst>
          </p:nvPr>
        </p:nvSpPr>
        <p:spPr>
          <a:xfrm>
            <a:off x="641985" y="1776095"/>
            <a:ext cx="2942590" cy="332740"/>
          </a:xfrm>
          <a:prstGeom prst="rect">
            <a:avLst/>
          </a:prstGeom>
          <a:noFill/>
        </p:spPr>
        <p:txBody>
          <a:bodyPr wrap="square" lIns="0" tIns="0" rIns="0" bIns="0" rtlCol="0">
            <a:noAutofit/>
          </a:bodyPr>
          <a:lstStyle>
            <a:defPPr>
              <a:defRPr lang="zh-CN"/>
            </a:defPPr>
            <a:lvl1pPr algn="ctr">
              <a:defRPr sz="2400" b="1"/>
            </a:lvl1pPr>
          </a:lstStyle>
          <a:p>
            <a:r>
              <a:rPr lang="zh-CN" altLang="en-US" sz="2000" dirty="0">
                <a:solidFill>
                  <a:schemeClr val="tx1"/>
                </a:solidFill>
                <a:latin typeface="微软雅黑" panose="020B0503020204020204" charset="-122"/>
                <a:ea typeface="微软雅黑" panose="020B0503020204020204" charset="-122"/>
              </a:rPr>
              <a:t>传统视觉模型的缺</a:t>
            </a:r>
            <a:r>
              <a:rPr lang="zh-CN" altLang="en-US" sz="2000" dirty="0">
                <a:solidFill>
                  <a:schemeClr val="tx1"/>
                </a:solidFill>
                <a:latin typeface="微软雅黑" panose="020B0503020204020204" charset="-122"/>
                <a:ea typeface="微软雅黑" panose="020B0503020204020204" charset="-122"/>
              </a:rPr>
              <a:t>点</a:t>
            </a:r>
            <a:endParaRPr lang="zh-CN" altLang="en-US" sz="2000" dirty="0">
              <a:solidFill>
                <a:schemeClr val="tx1"/>
              </a:solidFill>
              <a:latin typeface="微软雅黑" panose="020B0503020204020204" charset="-122"/>
              <a:ea typeface="微软雅黑" panose="020B0503020204020204" charset="-122"/>
            </a:endParaRPr>
          </a:p>
        </p:txBody>
      </p:sp>
      <p:sp>
        <p:nvSpPr>
          <p:cNvPr id="18" name="箭头: 上 173"/>
          <p:cNvSpPr/>
          <p:nvPr>
            <p:custDataLst>
              <p:tags r:id="rId5"/>
            </p:custDataLst>
          </p:nvPr>
        </p:nvSpPr>
        <p:spPr>
          <a:xfrm rot="10800000">
            <a:off x="2038618" y="554096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3" name="图片 42" descr="21602148"/>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3862070" y="3643630"/>
            <a:ext cx="297815" cy="297815"/>
          </a:xfrm>
          <a:prstGeom prst="rect">
            <a:avLst/>
          </a:prstGeom>
        </p:spPr>
      </p:pic>
      <p:sp>
        <p:nvSpPr>
          <p:cNvPr id="20" name="文本框 19"/>
          <p:cNvSpPr txBox="1"/>
          <p:nvPr/>
        </p:nvSpPr>
        <p:spPr>
          <a:xfrm>
            <a:off x="4229735" y="1633855"/>
            <a:ext cx="3509010" cy="4550410"/>
          </a:xfrm>
          <a:prstGeom prst="rect">
            <a:avLst/>
          </a:prstGeom>
          <a:noFill/>
          <a:ln w="47625">
            <a:solidFill>
              <a:srgbClr val="0B5AA8"/>
            </a:solidFill>
            <a:prstDash val="dash"/>
          </a:ln>
        </p:spPr>
        <p:txBody>
          <a:bodyPr wrap="square" rtlCol="0">
            <a:noAutofit/>
          </a:bodyPr>
          <a:p>
            <a:endParaRPr kumimoji="1" lang="zh-CN" altLang="en-US" dirty="0"/>
          </a:p>
        </p:txBody>
      </p:sp>
      <p:sp>
        <p:nvSpPr>
          <p:cNvPr id="21" name="文本框 127"/>
          <p:cNvSpPr txBox="1"/>
          <p:nvPr>
            <p:custDataLst>
              <p:tags r:id="rId9"/>
            </p:custDataLst>
          </p:nvPr>
        </p:nvSpPr>
        <p:spPr>
          <a:xfrm>
            <a:off x="4512945" y="1804035"/>
            <a:ext cx="2942590" cy="332740"/>
          </a:xfrm>
          <a:prstGeom prst="rect">
            <a:avLst/>
          </a:prstGeom>
          <a:noFill/>
        </p:spPr>
        <p:txBody>
          <a:bodyPr wrap="square" lIns="0" tIns="0" rIns="0" bIns="0" rtlCol="0">
            <a:noAutofit/>
          </a:bodyPr>
          <a:lstStyle>
            <a:defPPr>
              <a:defRPr lang="zh-CN"/>
            </a:defPPr>
            <a:lvl1pPr algn="ctr">
              <a:defRPr sz="2400" b="1"/>
            </a:lvl1pPr>
          </a:lstStyle>
          <a:p>
            <a:r>
              <a:rPr lang="en-US" altLang="zh-CN" sz="2000" dirty="0">
                <a:solidFill>
                  <a:schemeClr val="tx1"/>
                </a:solidFill>
                <a:latin typeface="微软雅黑" panose="020B0503020204020204" charset="-122"/>
                <a:ea typeface="微软雅黑" panose="020B0503020204020204" charset="-122"/>
              </a:rPr>
              <a:t>RAG</a:t>
            </a:r>
            <a:endParaRPr lang="en-US" altLang="zh-CN" sz="2000" dirty="0">
              <a:solidFill>
                <a:schemeClr val="tx1"/>
              </a:solidFill>
              <a:latin typeface="微软雅黑" panose="020B0503020204020204" charset="-122"/>
              <a:ea typeface="微软雅黑" panose="020B0503020204020204" charset="-122"/>
            </a:endParaRPr>
          </a:p>
        </p:txBody>
      </p:sp>
      <p:pic>
        <p:nvPicPr>
          <p:cNvPr id="22" name="图片 21" descr="21602148"/>
          <p:cNvPicPr>
            <a:picLocks noChangeAspect="1"/>
          </p:cNvPicPr>
          <p:nvPr>
            <p:custDataLst>
              <p:tags r:id="rId10"/>
            </p:custDataLst>
          </p:nvPr>
        </p:nvPicPr>
        <p:blipFill>
          <a:blip r:embed="rId7">
            <a:extLst>
              <a:ext uri="{96DAC541-7B7A-43D3-8B79-37D633B846F1}">
                <asvg:svgBlip xmlns:asvg="http://schemas.microsoft.com/office/drawing/2016/SVG/main" r:embed="rId8"/>
              </a:ext>
            </a:extLst>
          </a:blip>
          <a:stretch>
            <a:fillRect/>
          </a:stretch>
        </p:blipFill>
        <p:spPr>
          <a:xfrm>
            <a:off x="7835265" y="3643630"/>
            <a:ext cx="297815" cy="297815"/>
          </a:xfrm>
          <a:prstGeom prst="rect">
            <a:avLst/>
          </a:prstGeom>
        </p:spPr>
      </p:pic>
      <p:sp>
        <p:nvSpPr>
          <p:cNvPr id="23" name="文本框 22"/>
          <p:cNvSpPr txBox="1"/>
          <p:nvPr/>
        </p:nvSpPr>
        <p:spPr>
          <a:xfrm>
            <a:off x="8185150" y="1633855"/>
            <a:ext cx="3495675" cy="4550410"/>
          </a:xfrm>
          <a:prstGeom prst="rect">
            <a:avLst/>
          </a:prstGeom>
          <a:noFill/>
          <a:ln w="47625">
            <a:solidFill>
              <a:srgbClr val="0B5AA8"/>
            </a:solidFill>
            <a:prstDash val="dash"/>
          </a:ln>
        </p:spPr>
        <p:txBody>
          <a:bodyPr wrap="square" rtlCol="0">
            <a:noAutofit/>
          </a:bodyPr>
          <a:p>
            <a:endParaRPr kumimoji="1" lang="zh-CN" altLang="en-US" dirty="0"/>
          </a:p>
        </p:txBody>
      </p:sp>
      <p:sp>
        <p:nvSpPr>
          <p:cNvPr id="25" name="文本框 127"/>
          <p:cNvSpPr txBox="1"/>
          <p:nvPr>
            <p:custDataLst>
              <p:tags r:id="rId11"/>
            </p:custDataLst>
          </p:nvPr>
        </p:nvSpPr>
        <p:spPr>
          <a:xfrm>
            <a:off x="8462010" y="1804035"/>
            <a:ext cx="2942590" cy="332740"/>
          </a:xfrm>
          <a:prstGeom prst="rect">
            <a:avLst/>
          </a:prstGeom>
          <a:noFill/>
        </p:spPr>
        <p:txBody>
          <a:bodyPr wrap="square" lIns="0" tIns="0" rIns="0" bIns="0" rtlCol="0">
            <a:noAutofit/>
          </a:bodyPr>
          <a:lstStyle>
            <a:defPPr>
              <a:defRPr lang="zh-CN"/>
            </a:defPPr>
            <a:lvl1pPr algn="ctr">
              <a:defRPr sz="2400" b="1"/>
            </a:lvl1pPr>
          </a:lstStyle>
          <a:p>
            <a:r>
              <a:rPr lang="en-US" altLang="zh-CN" sz="2000" dirty="0">
                <a:solidFill>
                  <a:schemeClr val="tx1"/>
                </a:solidFill>
                <a:latin typeface="微软雅黑" panose="020B0503020204020204" charset="-122"/>
                <a:ea typeface="微软雅黑" panose="020B0503020204020204" charset="-122"/>
              </a:rPr>
              <a:t>MCP</a:t>
            </a:r>
            <a:endParaRPr lang="en-US" altLang="zh-CN" sz="2000" dirty="0">
              <a:solidFill>
                <a:schemeClr val="tx1"/>
              </a:solidFill>
              <a:latin typeface="微软雅黑" panose="020B0503020204020204" charset="-122"/>
              <a:ea typeface="微软雅黑" panose="020B0503020204020204" charset="-122"/>
            </a:endParaRPr>
          </a:p>
        </p:txBody>
      </p:sp>
      <p:grpSp>
        <p:nvGrpSpPr>
          <p:cNvPr id="26" name="组合 25"/>
          <p:cNvGrpSpPr/>
          <p:nvPr/>
        </p:nvGrpSpPr>
        <p:grpSpPr>
          <a:xfrm>
            <a:off x="-267261" y="417894"/>
            <a:ext cx="547168" cy="547168"/>
            <a:chOff x="-288100" y="193150"/>
            <a:chExt cx="547168" cy="547168"/>
          </a:xfrm>
        </p:grpSpPr>
        <p:sp>
          <p:nvSpPr>
            <p:cNvPr id="29" name="直角三角形 28"/>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直角三角形 29"/>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33" name="文本框 32"/>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4" name="文本框 33"/>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5" name="文本框 34"/>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8442072"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36" name="文本框 35"/>
          <p:cNvSpPr txBox="1"/>
          <p:nvPr/>
        </p:nvSpPr>
        <p:spPr>
          <a:xfrm>
            <a:off x="4398645" y="2108835"/>
            <a:ext cx="3171825" cy="2002155"/>
          </a:xfrm>
          <a:prstGeom prst="rect">
            <a:avLst/>
          </a:prstGeom>
          <a:noFill/>
        </p:spPr>
        <p:txBody>
          <a:bodyPr wrap="square" rtlCol="0">
            <a:noAutofit/>
          </a:bodyPr>
          <a:p>
            <a:pPr indent="0" algn="ctr">
              <a:lnSpc>
                <a:spcPct val="150000"/>
              </a:lnSpc>
              <a:buFont typeface="Arial" panose="020B0604020202090204" pitchFamily="34" charset="0"/>
              <a:buNone/>
            </a:pPr>
            <a:r>
              <a:rPr lang="zh-CN" altLang="en-US" b="1" dirty="0">
                <a:latin typeface="楷体" panose="02010609060101010101" pitchFamily="49" charset="-122"/>
                <a:ea typeface="楷体" panose="02010609060101010101" pitchFamily="49" charset="-122"/>
                <a:cs typeface="华文新魏" panose="02010800040101010101" charset="-122"/>
              </a:rPr>
              <a:t>检索增强</a:t>
            </a:r>
            <a:endParaRPr lang="zh-CN" altLang="en-US" b="1" dirty="0">
              <a:latin typeface="楷体" panose="02010609060101010101" pitchFamily="49" charset="-122"/>
              <a:ea typeface="楷体" panose="02010609060101010101" pitchFamily="49" charset="-122"/>
              <a:cs typeface="华文新魏" panose="02010800040101010101" charset="-122"/>
            </a:endParaRPr>
          </a:p>
          <a:p>
            <a:pPr marL="285750" indent="-285750">
              <a:lnSpc>
                <a:spcPct val="150000"/>
              </a:lnSpc>
              <a:buFont typeface="Arial" panose="020B0604020202090204" pitchFamily="34" charset="0"/>
              <a:buChar char="•"/>
            </a:pPr>
            <a:r>
              <a:rPr lang="zh-CN" altLang="en-US" dirty="0">
                <a:latin typeface="楷体" panose="02010609060101010101" pitchFamily="49" charset="-122"/>
                <a:ea typeface="楷体" panose="02010609060101010101" pitchFamily="49" charset="-122"/>
                <a:cs typeface="华文新魏" panose="02010800040101010101" charset="-122"/>
              </a:rPr>
              <a:t>将对于领域的知识库，比如手写算式，对模型进行特定领域的微调，让大模型可以准确识别特定算式，并准确返回为公式</a:t>
            </a:r>
            <a:r>
              <a:rPr lang="zh-CN" altLang="en-US" dirty="0">
                <a:latin typeface="楷体" panose="02010609060101010101" pitchFamily="49" charset="-122"/>
                <a:ea typeface="楷体" panose="02010609060101010101" pitchFamily="49" charset="-122"/>
                <a:cs typeface="华文新魏" panose="02010800040101010101" charset="-122"/>
              </a:rPr>
              <a:t>形式。</a:t>
            </a:r>
            <a:endParaRPr lang="zh-CN" altLang="en-US" dirty="0">
              <a:latin typeface="楷体" panose="02010609060101010101" pitchFamily="49" charset="-122"/>
              <a:ea typeface="楷体" panose="02010609060101010101" pitchFamily="49" charset="-122"/>
              <a:cs typeface="华文新魏" panose="02010800040101010101" charset="-122"/>
            </a:endParaRPr>
          </a:p>
        </p:txBody>
      </p:sp>
      <p:pic>
        <p:nvPicPr>
          <p:cNvPr id="37" name="图片 36"/>
          <p:cNvPicPr>
            <a:picLocks noChangeAspect="1"/>
          </p:cNvPicPr>
          <p:nvPr/>
        </p:nvPicPr>
        <p:blipFill>
          <a:blip r:embed="rId12"/>
          <a:stretch>
            <a:fillRect/>
          </a:stretch>
        </p:blipFill>
        <p:spPr>
          <a:xfrm>
            <a:off x="4502785" y="4787900"/>
            <a:ext cx="1441450" cy="1202690"/>
          </a:xfrm>
          <a:prstGeom prst="rect">
            <a:avLst/>
          </a:prstGeom>
        </p:spPr>
      </p:pic>
      <p:sp>
        <p:nvSpPr>
          <p:cNvPr id="38" name="箭头: 上 173"/>
          <p:cNvSpPr/>
          <p:nvPr>
            <p:custDataLst>
              <p:tags r:id="rId13"/>
            </p:custDataLst>
          </p:nvPr>
        </p:nvSpPr>
        <p:spPr>
          <a:xfrm rot="5400000">
            <a:off x="6028958" y="536443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9" name="图片 38"/>
          <p:cNvPicPr/>
          <p:nvPr/>
        </p:nvPicPr>
        <p:blipFill>
          <a:blip r:embed="rId14"/>
          <a:stretch>
            <a:fillRect/>
          </a:stretch>
        </p:blipFill>
        <p:spPr>
          <a:xfrm>
            <a:off x="6412865" y="4968875"/>
            <a:ext cx="1021715" cy="1021715"/>
          </a:xfrm>
          <a:prstGeom prst="rect">
            <a:avLst/>
          </a:prstGeom>
        </p:spPr>
      </p:pic>
      <p:sp>
        <p:nvSpPr>
          <p:cNvPr id="40" name="文本框 39"/>
          <p:cNvSpPr txBox="1"/>
          <p:nvPr/>
        </p:nvSpPr>
        <p:spPr>
          <a:xfrm>
            <a:off x="8355965" y="2136775"/>
            <a:ext cx="3171825" cy="2002155"/>
          </a:xfrm>
          <a:prstGeom prst="rect">
            <a:avLst/>
          </a:prstGeom>
          <a:noFill/>
        </p:spPr>
        <p:txBody>
          <a:bodyPr wrap="square" rtlCol="0">
            <a:noAutofit/>
          </a:bodyPr>
          <a:p>
            <a:pPr indent="0" algn="ctr">
              <a:lnSpc>
                <a:spcPct val="150000"/>
              </a:lnSpc>
              <a:buFont typeface="Arial" panose="020B0604020202090204" pitchFamily="34" charset="0"/>
              <a:buNone/>
            </a:pPr>
            <a:r>
              <a:rPr lang="zh-CN" altLang="en-US" b="1" dirty="0">
                <a:latin typeface="楷体" panose="02010609060101010101" pitchFamily="49" charset="-122"/>
                <a:ea typeface="楷体" panose="02010609060101010101" pitchFamily="49" charset="-122"/>
                <a:cs typeface="华文新魏" panose="02010800040101010101" charset="-122"/>
              </a:rPr>
              <a:t>大语言模型上下文管理机制</a:t>
            </a:r>
            <a:endParaRPr lang="zh-CN" altLang="en-US" b="1" dirty="0">
              <a:latin typeface="楷体" panose="02010609060101010101" pitchFamily="49" charset="-122"/>
              <a:ea typeface="楷体" panose="02010609060101010101" pitchFamily="49" charset="-122"/>
              <a:cs typeface="华文新魏" panose="02010800040101010101" charset="-122"/>
            </a:endParaRPr>
          </a:p>
          <a:p>
            <a:pPr marL="285750" indent="-285750">
              <a:lnSpc>
                <a:spcPct val="150000"/>
              </a:lnSpc>
              <a:buFont typeface="Arial" panose="020B0604020202090204" pitchFamily="34" charset="0"/>
              <a:buChar char="•"/>
            </a:pPr>
            <a:r>
              <a:rPr lang="zh-CN" altLang="en-US" dirty="0">
                <a:latin typeface="楷体" panose="02010609060101010101" pitchFamily="49" charset="-122"/>
                <a:ea typeface="楷体" panose="02010609060101010101" pitchFamily="49" charset="-122"/>
                <a:cs typeface="华文新魏" panose="02010800040101010101" charset="-122"/>
              </a:rPr>
              <a:t>将动画生成的代码功能以大模型可以使用的接口接入大模型，使大模型可以直接调用算法，进行直接的可视化</a:t>
            </a:r>
            <a:r>
              <a:rPr lang="zh-CN" altLang="en-US" dirty="0">
                <a:latin typeface="楷体" panose="02010609060101010101" pitchFamily="49" charset="-122"/>
                <a:ea typeface="楷体" panose="02010609060101010101" pitchFamily="49" charset="-122"/>
                <a:cs typeface="华文新魏" panose="02010800040101010101" charset="-122"/>
              </a:rPr>
              <a:t>生成。</a:t>
            </a:r>
            <a:endParaRPr lang="zh-CN" altLang="en-US" dirty="0">
              <a:latin typeface="楷体" panose="02010609060101010101" pitchFamily="49" charset="-122"/>
              <a:ea typeface="楷体" panose="02010609060101010101" pitchFamily="49" charset="-122"/>
              <a:cs typeface="华文新魏" panose="02010800040101010101" charset="-122"/>
            </a:endParaRPr>
          </a:p>
        </p:txBody>
      </p:sp>
      <p:sp>
        <p:nvSpPr>
          <p:cNvPr id="42" name="箭头: 上 173"/>
          <p:cNvSpPr/>
          <p:nvPr>
            <p:custDataLst>
              <p:tags r:id="rId15"/>
            </p:custDataLst>
          </p:nvPr>
        </p:nvSpPr>
        <p:spPr>
          <a:xfrm rot="5400000">
            <a:off x="9982468" y="5246323"/>
            <a:ext cx="223705" cy="221508"/>
          </a:xfrm>
          <a:prstGeom prst="upArrow">
            <a:avLst/>
          </a:prstGeom>
          <a:solidFill>
            <a:schemeClr val="accent1">
              <a:lumMod val="50000"/>
            </a:schemeClr>
          </a:solidFill>
          <a:ln>
            <a:solidFill>
              <a:srgbClr val="1138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4" name="图片 43"/>
          <p:cNvPicPr>
            <a:picLocks noChangeAspect="1"/>
          </p:cNvPicPr>
          <p:nvPr/>
        </p:nvPicPr>
        <p:blipFill>
          <a:blip r:embed="rId16"/>
          <a:stretch>
            <a:fillRect/>
          </a:stretch>
        </p:blipFill>
        <p:spPr>
          <a:xfrm>
            <a:off x="10281920" y="5055870"/>
            <a:ext cx="1306830" cy="666115"/>
          </a:xfrm>
          <a:prstGeom prst="rect">
            <a:avLst/>
          </a:prstGeom>
        </p:spPr>
      </p:pic>
      <p:pic>
        <p:nvPicPr>
          <p:cNvPr id="45" name="图片 44"/>
          <p:cNvPicPr>
            <a:picLocks noChangeAspect="1"/>
          </p:cNvPicPr>
          <p:nvPr/>
        </p:nvPicPr>
        <p:blipFill>
          <a:blip r:embed="rId17"/>
          <a:stretch>
            <a:fillRect/>
          </a:stretch>
        </p:blipFill>
        <p:spPr>
          <a:xfrm>
            <a:off x="8320405" y="4817745"/>
            <a:ext cx="1604010" cy="1090295"/>
          </a:xfrm>
          <a:prstGeom prst="rect">
            <a:avLst/>
          </a:prstGeom>
        </p:spPr>
      </p:pic>
      <p:pic>
        <p:nvPicPr>
          <p:cNvPr id="9" name="图片 8" descr="1181747329179_.pic"/>
          <p:cNvPicPr>
            <a:picLocks noChangeAspect="1"/>
          </p:cNvPicPr>
          <p:nvPr/>
        </p:nvPicPr>
        <p:blipFill>
          <a:blip r:embed="rId18"/>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95836" y="455994"/>
            <a:ext cx="547168" cy="547168"/>
            <a:chOff x="-288100" y="193150"/>
            <a:chExt cx="547168" cy="547168"/>
          </a:xfrm>
        </p:grpSpPr>
        <p:sp>
          <p:nvSpPr>
            <p:cNvPr id="4" name="直角三角形 3"/>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95859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7" name="文本框 6"/>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cxnSp>
        <p:nvCxnSpPr>
          <p:cNvPr id="169" name="直接连接符 168"/>
          <p:cNvCxnSpPr/>
          <p:nvPr/>
        </p:nvCxnSpPr>
        <p:spPr>
          <a:xfrm>
            <a:off x="1944076" y="4623904"/>
            <a:ext cx="8366125" cy="0"/>
          </a:xfrm>
          <a:prstGeom prst="line">
            <a:avLst/>
          </a:prstGeom>
          <a:noFill/>
          <a:ln w="60325" cap="flat" cmpd="sng" algn="ctr">
            <a:solidFill>
              <a:schemeClr val="accent1">
                <a:lumMod val="75000"/>
              </a:schemeClr>
            </a:solidFill>
            <a:prstDash val="solid"/>
            <a:miter lim="800000"/>
          </a:ln>
          <a:effectLst/>
        </p:spPr>
      </p:cxnSp>
      <p:cxnSp>
        <p:nvCxnSpPr>
          <p:cNvPr id="170" name="直接连接符 169"/>
          <p:cNvCxnSpPr/>
          <p:nvPr/>
        </p:nvCxnSpPr>
        <p:spPr>
          <a:xfrm>
            <a:off x="1968206" y="2746871"/>
            <a:ext cx="2423678" cy="0"/>
          </a:xfrm>
          <a:prstGeom prst="line">
            <a:avLst/>
          </a:prstGeom>
          <a:noFill/>
          <a:ln w="60325" cap="flat" cmpd="sng" algn="ctr">
            <a:solidFill>
              <a:schemeClr val="accent1">
                <a:lumMod val="75000"/>
              </a:schemeClr>
            </a:solidFill>
            <a:prstDash val="solid"/>
            <a:miter lim="800000"/>
          </a:ln>
          <a:effectLst/>
        </p:spPr>
      </p:cxnSp>
      <p:cxnSp>
        <p:nvCxnSpPr>
          <p:cNvPr id="171" name="直接连接符 170"/>
          <p:cNvCxnSpPr/>
          <p:nvPr/>
        </p:nvCxnSpPr>
        <p:spPr>
          <a:xfrm>
            <a:off x="7850574" y="2746871"/>
            <a:ext cx="2423678" cy="0"/>
          </a:xfrm>
          <a:prstGeom prst="line">
            <a:avLst/>
          </a:prstGeom>
          <a:noFill/>
          <a:ln w="60325" cap="flat" cmpd="sng" algn="ctr">
            <a:solidFill>
              <a:schemeClr val="accent1">
                <a:lumMod val="75000"/>
              </a:schemeClr>
            </a:solidFill>
            <a:prstDash val="solid"/>
            <a:miter lim="800000"/>
          </a:ln>
          <a:effectLst/>
        </p:spPr>
      </p:cxnSp>
      <p:sp>
        <p:nvSpPr>
          <p:cNvPr id="172" name="文本框 171"/>
          <p:cNvSpPr txBox="1"/>
          <p:nvPr/>
        </p:nvSpPr>
        <p:spPr>
          <a:xfrm>
            <a:off x="2308567" y="3377430"/>
            <a:ext cx="7348828" cy="92202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spc="300" dirty="0">
                <a:latin typeface="微软雅黑" panose="020B0503020204020204" charset="-122"/>
                <a:ea typeface="微软雅黑" panose="020B0503020204020204" charset="-122"/>
              </a:rPr>
              <a:t>  项目</a:t>
            </a:r>
            <a:r>
              <a:rPr lang="zh-CN" altLang="en-US" sz="5400" b="1" spc="300" dirty="0">
                <a:latin typeface="微软雅黑" panose="020B0503020204020204" charset="-122"/>
                <a:ea typeface="微软雅黑" panose="020B0503020204020204" charset="-122"/>
              </a:rPr>
              <a:t>背景</a:t>
            </a:r>
            <a:endParaRPr lang="zh-CN" altLang="en-US" sz="5400" b="1" spc="300" dirty="0">
              <a:latin typeface="微软雅黑" panose="020B0503020204020204" charset="-122"/>
              <a:ea typeface="微软雅黑" panose="020B0503020204020204" charset="-122"/>
            </a:endParaRPr>
          </a:p>
        </p:txBody>
      </p:sp>
      <p:sp>
        <p:nvSpPr>
          <p:cNvPr id="45" name="圆角矩形 88"/>
          <p:cNvSpPr>
            <a:spLocks noChangeArrowheads="1"/>
          </p:cNvSpPr>
          <p:nvPr>
            <p:custDataLst>
              <p:tags r:id="rId1"/>
            </p:custDataLst>
          </p:nvPr>
        </p:nvSpPr>
        <p:spPr bwMode="auto">
          <a:xfrm>
            <a:off x="5829496" y="2479556"/>
            <a:ext cx="583543" cy="626356"/>
          </a:xfrm>
          <a:prstGeom prst="roundRect">
            <a:avLst>
              <a:gd name="adj" fmla="val 0"/>
            </a:avLst>
          </a:prstGeom>
          <a:solidFill>
            <a:srgbClr val="00478E"/>
          </a:solidFill>
          <a:ln w="9525">
            <a:noFill/>
            <a:round/>
          </a:ln>
        </p:spPr>
        <p:txBody>
          <a:bodyPr anchor="ctr"/>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1</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 name="矩形 47"/>
          <p:cNvSpPr/>
          <p:nvPr>
            <p:custDataLst>
              <p:tags r:id="rId2"/>
            </p:custDataLst>
          </p:nvPr>
        </p:nvSpPr>
        <p:spPr>
          <a:xfrm>
            <a:off x="5747489" y="2377210"/>
            <a:ext cx="747557" cy="831047"/>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sp>
        <p:nvSpPr>
          <p:cNvPr id="2" name="文本框 1"/>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8" name="文本框 7"/>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9" name="图片 8" descr="1181747329179_.pic"/>
          <p:cNvPicPr>
            <a:picLocks noChangeAspect="1"/>
          </p:cNvPicPr>
          <p:nvPr/>
        </p:nvPicPr>
        <p:blipFill>
          <a:blip r:embed="rId3"/>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custDataLst>
              <p:tags r:id="rId1"/>
            </p:custDataLst>
          </p:nvPr>
        </p:nvSpPr>
        <p:spPr>
          <a:xfrm>
            <a:off x="407502" y="856015"/>
            <a:ext cx="10871147" cy="429895"/>
          </a:xfrm>
          <a:prstGeom prst="rect">
            <a:avLst/>
          </a:prstGeom>
          <a:noFill/>
        </p:spPr>
        <p:txBody>
          <a:bodyPr wrap="square">
            <a:spAutoFit/>
          </a:bodyPr>
          <a:p>
            <a:pPr marL="431800" indent="-43180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上线于搜题软件和学习</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平台</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grpSp>
        <p:nvGrpSpPr>
          <p:cNvPr id="15" name="组合 14"/>
          <p:cNvGrpSpPr/>
          <p:nvPr/>
        </p:nvGrpSpPr>
        <p:grpSpPr>
          <a:xfrm>
            <a:off x="-267261" y="417894"/>
            <a:ext cx="547168" cy="547168"/>
            <a:chOff x="-288100" y="193150"/>
            <a:chExt cx="547168" cy="547168"/>
          </a:xfrm>
        </p:grpSpPr>
        <p:sp>
          <p:nvSpPr>
            <p:cNvPr id="17" name="直角三角形 16"/>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直角三角形 17"/>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21" name="文本框 20"/>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1" name="文本框 30"/>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2" name="文本框 31"/>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8442072"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24" name="矩形 23"/>
          <p:cNvSpPr/>
          <p:nvPr/>
        </p:nvSpPr>
        <p:spPr>
          <a:xfrm>
            <a:off x="8634730" y="2133600"/>
            <a:ext cx="1554480" cy="368300"/>
          </a:xfrm>
          <a:prstGeom prst="rect">
            <a:avLst/>
          </a:prstGeom>
          <a:noFill/>
          <a:ln>
            <a:noFill/>
          </a:ln>
        </p:spPr>
        <p:txBody>
          <a:bodyPr wrap="none" rtlCol="0" anchor="t">
            <a:spAutoFit/>
          </a:bodyPr>
          <a:p>
            <a:pPr algn="ctr"/>
            <a:r>
              <a:rPr lang="zh-CN" altLang="en-US" sz="1800" b="1" dirty="0">
                <a:solidFill>
                  <a:srgbClr val="0B5AA8"/>
                </a:solidFill>
                <a:latin typeface="微软雅黑" panose="020B0503020204020204" charset="-122"/>
                <a:ea typeface="微软雅黑" panose="020B0503020204020204" charset="-122"/>
              </a:rPr>
              <a:t>实时辅助</a:t>
            </a:r>
            <a:r>
              <a:rPr lang="zh-CN" altLang="en-US" sz="1800" b="1" dirty="0">
                <a:solidFill>
                  <a:srgbClr val="0B5AA8"/>
                </a:solidFill>
                <a:latin typeface="微软雅黑" panose="020B0503020204020204" charset="-122"/>
                <a:ea typeface="微软雅黑" panose="020B0503020204020204" charset="-122"/>
              </a:rPr>
              <a:t>课程</a:t>
            </a:r>
            <a:endParaRPr lang="zh-CN" altLang="en-US" sz="1800" b="1" dirty="0">
              <a:solidFill>
                <a:srgbClr val="0B5AA8"/>
              </a:solidFill>
              <a:latin typeface="微软雅黑" panose="020B0503020204020204" charset="-122"/>
              <a:ea typeface="微软雅黑" panose="020B0503020204020204" charset="-122"/>
            </a:endParaRPr>
          </a:p>
        </p:txBody>
      </p:sp>
      <p:sp>
        <p:nvSpPr>
          <p:cNvPr id="106" name="圆角矩形 109"/>
          <p:cNvSpPr/>
          <p:nvPr>
            <p:custDataLst>
              <p:tags r:id="rId2"/>
            </p:custDataLst>
          </p:nvPr>
        </p:nvSpPr>
        <p:spPr>
          <a:xfrm>
            <a:off x="6095365" y="2778760"/>
            <a:ext cx="5841365" cy="332867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微软雅黑" panose="020B0503020204020204" charset="-122"/>
              <a:ea typeface="微软雅黑" panose="020B0503020204020204" charset="-122"/>
              <a:sym typeface="+mn-ea"/>
            </a:endParaRPr>
          </a:p>
        </p:txBody>
      </p:sp>
      <p:pic>
        <p:nvPicPr>
          <p:cNvPr id="167" name="图片 166" descr="21602148"/>
          <p:cNvPicPr>
            <a:picLocks noChangeAspect="1"/>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rot="5400000">
            <a:off x="9257665" y="1717675"/>
            <a:ext cx="297815" cy="312420"/>
          </a:xfrm>
          <a:prstGeom prst="rect">
            <a:avLst/>
          </a:prstGeom>
        </p:spPr>
      </p:pic>
      <p:sp>
        <p:nvSpPr>
          <p:cNvPr id="25" name="矩形 24"/>
          <p:cNvSpPr/>
          <p:nvPr/>
        </p:nvSpPr>
        <p:spPr>
          <a:xfrm>
            <a:off x="10279380" y="2133600"/>
            <a:ext cx="1554480" cy="368300"/>
          </a:xfrm>
          <a:prstGeom prst="rect">
            <a:avLst/>
          </a:prstGeom>
          <a:noFill/>
          <a:ln>
            <a:noFill/>
          </a:ln>
        </p:spPr>
        <p:txBody>
          <a:bodyPr wrap="none" rtlCol="0" anchor="t">
            <a:spAutoFit/>
          </a:bodyPr>
          <a:p>
            <a:pPr algn="ctr"/>
            <a:r>
              <a:rPr lang="zh-CN" altLang="en-US" sz="1800" b="1" dirty="0">
                <a:solidFill>
                  <a:srgbClr val="0B5AA8"/>
                </a:solidFill>
                <a:latin typeface="微软雅黑" panose="020B0503020204020204" charset="-122"/>
                <a:ea typeface="微软雅黑" panose="020B0503020204020204" charset="-122"/>
              </a:rPr>
              <a:t>演示题目</a:t>
            </a:r>
            <a:r>
              <a:rPr lang="zh-CN" altLang="en-US" sz="1800" b="1" dirty="0">
                <a:solidFill>
                  <a:srgbClr val="0B5AA8"/>
                </a:solidFill>
                <a:latin typeface="微软雅黑" panose="020B0503020204020204" charset="-122"/>
                <a:ea typeface="微软雅黑" panose="020B0503020204020204" charset="-122"/>
              </a:rPr>
              <a:t>过程</a:t>
            </a:r>
            <a:endParaRPr lang="zh-CN" altLang="en-US" sz="1800" b="1" dirty="0">
              <a:solidFill>
                <a:srgbClr val="0B5AA8"/>
              </a:solidFill>
              <a:latin typeface="微软雅黑" panose="020B0503020204020204" charset="-122"/>
              <a:ea typeface="微软雅黑" panose="020B0503020204020204" charset="-122"/>
            </a:endParaRPr>
          </a:p>
        </p:txBody>
      </p:sp>
      <p:pic>
        <p:nvPicPr>
          <p:cNvPr id="26" name="图片 25" descr="21602148"/>
          <p:cNvPicPr>
            <a:picLocks noChangeAspect="1"/>
          </p:cNvPicPr>
          <p:nvPr>
            <p:custDataLst>
              <p:tags r:id="rId6"/>
            </p:custDataLst>
          </p:nvPr>
        </p:nvPicPr>
        <p:blipFill>
          <a:blip r:embed="rId4">
            <a:extLst>
              <a:ext uri="{96DAC541-7B7A-43D3-8B79-37D633B846F1}">
                <asvg:svgBlip xmlns:asvg="http://schemas.microsoft.com/office/drawing/2016/SVG/main" r:embed="rId5"/>
              </a:ext>
            </a:extLst>
          </a:blip>
          <a:stretch>
            <a:fillRect/>
          </a:stretch>
        </p:blipFill>
        <p:spPr>
          <a:xfrm rot="5400000">
            <a:off x="10907395" y="1717675"/>
            <a:ext cx="297815" cy="312420"/>
          </a:xfrm>
          <a:prstGeom prst="rect">
            <a:avLst/>
          </a:prstGeom>
        </p:spPr>
      </p:pic>
      <p:sp>
        <p:nvSpPr>
          <p:cNvPr id="27" name="圆角矩形 109"/>
          <p:cNvSpPr/>
          <p:nvPr>
            <p:custDataLst>
              <p:tags r:id="rId7"/>
            </p:custDataLst>
          </p:nvPr>
        </p:nvSpPr>
        <p:spPr>
          <a:xfrm>
            <a:off x="160020" y="2778760"/>
            <a:ext cx="5776595" cy="332867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微软雅黑" panose="020B0503020204020204" charset="-122"/>
              <a:ea typeface="微软雅黑" panose="020B0503020204020204" charset="-122"/>
              <a:sym typeface="+mn-ea"/>
            </a:endParaRPr>
          </a:p>
        </p:txBody>
      </p:sp>
      <p:sp>
        <p:nvSpPr>
          <p:cNvPr id="28" name="五边形 27"/>
          <p:cNvSpPr/>
          <p:nvPr/>
        </p:nvSpPr>
        <p:spPr>
          <a:xfrm>
            <a:off x="160020" y="2070100"/>
            <a:ext cx="2195195" cy="429895"/>
          </a:xfrm>
          <a:prstGeom prst="homePlat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r>
              <a:rPr kumimoji="1" lang="zh-CN" altLang="en-US" sz="2000" b="1" kern="0" noProof="0" dirty="0">
                <a:ln>
                  <a:noFill/>
                </a:ln>
                <a:solidFill>
                  <a:schemeClr val="bg1"/>
                </a:solidFill>
                <a:effectLst/>
                <a:uLnTx/>
                <a:uFillTx/>
                <a:latin typeface="Times New Roman" panose="02020503050405090304"/>
                <a:ea typeface="微软雅黑" panose="020B0503020204020204" charset="-122"/>
                <a:sym typeface="+mn-ea"/>
              </a:rPr>
              <a:t>搜题</a:t>
            </a:r>
            <a:r>
              <a:rPr kumimoji="1" lang="zh-CN" altLang="en-US" sz="2000" b="1" kern="0" noProof="0" dirty="0">
                <a:ln>
                  <a:noFill/>
                </a:ln>
                <a:solidFill>
                  <a:schemeClr val="bg1"/>
                </a:solidFill>
                <a:effectLst/>
                <a:uLnTx/>
                <a:uFillTx/>
                <a:latin typeface="Times New Roman" panose="02020503050405090304"/>
                <a:ea typeface="微软雅黑" panose="020B0503020204020204" charset="-122"/>
                <a:sym typeface="+mn-ea"/>
              </a:rPr>
              <a:t>软件</a:t>
            </a:r>
            <a:endParaRPr kumimoji="1" lang="zh-CN" altLang="en-US" sz="2000" b="1" kern="0" noProof="0" dirty="0">
              <a:ln>
                <a:noFill/>
              </a:ln>
              <a:solidFill>
                <a:schemeClr val="bg1"/>
              </a:solidFill>
              <a:effectLst/>
              <a:uLnTx/>
              <a:uFillTx/>
              <a:latin typeface="Times New Roman" panose="02020503050405090304"/>
              <a:ea typeface="微软雅黑" panose="020B0503020204020204" charset="-122"/>
              <a:sym typeface="+mn-ea"/>
            </a:endParaRPr>
          </a:p>
        </p:txBody>
      </p:sp>
      <p:sp>
        <p:nvSpPr>
          <p:cNvPr id="29" name="五边形 28"/>
          <p:cNvSpPr/>
          <p:nvPr/>
        </p:nvSpPr>
        <p:spPr>
          <a:xfrm>
            <a:off x="6343650" y="2072005"/>
            <a:ext cx="2052320" cy="429895"/>
          </a:xfrm>
          <a:prstGeom prst="homePlat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marL="0" marR="0" lvl="0" indent="0" algn="ctr" defTabSz="457200" rtl="0" eaLnBrk="1" fontAlgn="auto" latinLnBrk="0" hangingPunct="1">
              <a:lnSpc>
                <a:spcPct val="100000"/>
              </a:lnSpc>
              <a:spcBef>
                <a:spcPts val="0"/>
              </a:spcBef>
              <a:spcAft>
                <a:spcPts val="0"/>
              </a:spcAft>
              <a:buClrTx/>
              <a:buSzTx/>
              <a:buFontTx/>
              <a:buNone/>
              <a:defRPr/>
            </a:pPr>
            <a:r>
              <a:rPr lang="zh-CN" altLang="en-US" sz="2000" b="1" kern="0" noProof="0" dirty="0">
                <a:ln>
                  <a:noFill/>
                </a:ln>
                <a:solidFill>
                  <a:schemeClr val="bg1"/>
                </a:solidFill>
                <a:effectLst/>
                <a:uLnTx/>
                <a:uFillTx/>
                <a:latin typeface="Times New Roman" panose="02020503050405090304"/>
                <a:ea typeface="微软雅黑" panose="020B0503020204020204" charset="-122"/>
                <a:sym typeface="+mn-ea"/>
              </a:rPr>
              <a:t>学习</a:t>
            </a:r>
            <a:r>
              <a:rPr lang="zh-CN" altLang="en-US" sz="2000" b="1" kern="0" noProof="0" dirty="0">
                <a:ln>
                  <a:noFill/>
                </a:ln>
                <a:solidFill>
                  <a:schemeClr val="bg1"/>
                </a:solidFill>
                <a:effectLst/>
                <a:uLnTx/>
                <a:uFillTx/>
                <a:latin typeface="Times New Roman" panose="02020503050405090304"/>
                <a:ea typeface="微软雅黑" panose="020B0503020204020204" charset="-122"/>
                <a:sym typeface="+mn-ea"/>
              </a:rPr>
              <a:t>平台</a:t>
            </a:r>
            <a:endParaRPr lang="zh-CN" altLang="en-US" sz="2000" b="1" kern="0" noProof="0" dirty="0">
              <a:ln>
                <a:noFill/>
              </a:ln>
              <a:solidFill>
                <a:schemeClr val="bg1"/>
              </a:solidFill>
              <a:effectLst/>
              <a:uLnTx/>
              <a:uFillTx/>
              <a:latin typeface="Times New Roman" panose="02020503050405090304"/>
              <a:ea typeface="微软雅黑" panose="020B0503020204020204" charset="-122"/>
              <a:sym typeface="+mn-ea"/>
            </a:endParaRPr>
          </a:p>
        </p:txBody>
      </p:sp>
      <p:sp>
        <p:nvSpPr>
          <p:cNvPr id="30" name="矩形 29"/>
          <p:cNvSpPr/>
          <p:nvPr/>
        </p:nvSpPr>
        <p:spPr>
          <a:xfrm>
            <a:off x="2527935" y="2131695"/>
            <a:ext cx="1554480" cy="368300"/>
          </a:xfrm>
          <a:prstGeom prst="rect">
            <a:avLst/>
          </a:prstGeom>
          <a:noFill/>
          <a:ln>
            <a:noFill/>
          </a:ln>
        </p:spPr>
        <p:txBody>
          <a:bodyPr wrap="none" rtlCol="0" anchor="t">
            <a:spAutoFit/>
          </a:bodyPr>
          <a:p>
            <a:pPr algn="ctr"/>
            <a:r>
              <a:rPr lang="zh-CN" altLang="en-US" sz="1800" b="1" dirty="0">
                <a:solidFill>
                  <a:srgbClr val="0B5AA8"/>
                </a:solidFill>
                <a:latin typeface="微软雅黑" panose="020B0503020204020204" charset="-122"/>
                <a:ea typeface="微软雅黑" panose="020B0503020204020204" charset="-122"/>
              </a:rPr>
              <a:t>动态演示</a:t>
            </a:r>
            <a:r>
              <a:rPr lang="zh-CN" altLang="en-US" sz="1800" b="1" dirty="0">
                <a:solidFill>
                  <a:srgbClr val="0B5AA8"/>
                </a:solidFill>
                <a:latin typeface="微软雅黑" panose="020B0503020204020204" charset="-122"/>
                <a:ea typeface="微软雅黑" panose="020B0503020204020204" charset="-122"/>
              </a:rPr>
              <a:t>结果</a:t>
            </a:r>
            <a:endParaRPr lang="zh-CN" altLang="en-US" sz="1800" b="1" dirty="0">
              <a:solidFill>
                <a:srgbClr val="0B5AA8"/>
              </a:solidFill>
              <a:latin typeface="微软雅黑" panose="020B0503020204020204" charset="-122"/>
              <a:ea typeface="微软雅黑" panose="020B0503020204020204" charset="-122"/>
            </a:endParaRPr>
          </a:p>
        </p:txBody>
      </p:sp>
      <p:pic>
        <p:nvPicPr>
          <p:cNvPr id="33" name="图片 32" descr="21602148"/>
          <p:cNvPicPr>
            <a:picLocks noChangeAspect="1"/>
          </p:cNvPicPr>
          <p:nvPr>
            <p:custDataLst>
              <p:tags r:id="rId8"/>
            </p:custDataLst>
          </p:nvPr>
        </p:nvPicPr>
        <p:blipFill>
          <a:blip r:embed="rId4">
            <a:extLst>
              <a:ext uri="{96DAC541-7B7A-43D3-8B79-37D633B846F1}">
                <asvg:svgBlip xmlns:asvg="http://schemas.microsoft.com/office/drawing/2016/SVG/main" r:embed="rId5"/>
              </a:ext>
            </a:extLst>
          </a:blip>
          <a:stretch>
            <a:fillRect/>
          </a:stretch>
        </p:blipFill>
        <p:spPr>
          <a:xfrm rot="5400000">
            <a:off x="3150870" y="1715770"/>
            <a:ext cx="297815" cy="312420"/>
          </a:xfrm>
          <a:prstGeom prst="rect">
            <a:avLst/>
          </a:prstGeom>
        </p:spPr>
      </p:pic>
      <p:sp>
        <p:nvSpPr>
          <p:cNvPr id="34" name="矩形 33"/>
          <p:cNvSpPr/>
          <p:nvPr/>
        </p:nvSpPr>
        <p:spPr>
          <a:xfrm>
            <a:off x="4300220" y="2131695"/>
            <a:ext cx="1554480" cy="368300"/>
          </a:xfrm>
          <a:prstGeom prst="rect">
            <a:avLst/>
          </a:prstGeom>
          <a:noFill/>
          <a:ln>
            <a:noFill/>
          </a:ln>
        </p:spPr>
        <p:txBody>
          <a:bodyPr wrap="none" rtlCol="0" anchor="t">
            <a:spAutoFit/>
          </a:bodyPr>
          <a:p>
            <a:pPr algn="ctr"/>
            <a:r>
              <a:rPr lang="zh-CN" altLang="en-US" sz="1800" b="1" dirty="0">
                <a:solidFill>
                  <a:srgbClr val="0B5AA8"/>
                </a:solidFill>
                <a:latin typeface="微软雅黑" panose="020B0503020204020204" charset="-122"/>
                <a:ea typeface="微软雅黑" panose="020B0503020204020204" charset="-122"/>
              </a:rPr>
              <a:t>视频展示</a:t>
            </a:r>
            <a:r>
              <a:rPr lang="zh-CN" altLang="en-US" sz="1800" b="1" dirty="0">
                <a:solidFill>
                  <a:srgbClr val="0B5AA8"/>
                </a:solidFill>
                <a:latin typeface="微软雅黑" panose="020B0503020204020204" charset="-122"/>
                <a:ea typeface="微软雅黑" panose="020B0503020204020204" charset="-122"/>
              </a:rPr>
              <a:t>题库</a:t>
            </a:r>
            <a:endParaRPr lang="zh-CN" altLang="en-US" sz="1800" b="1" dirty="0">
              <a:solidFill>
                <a:srgbClr val="0B5AA8"/>
              </a:solidFill>
              <a:latin typeface="微软雅黑" panose="020B0503020204020204" charset="-122"/>
              <a:ea typeface="微软雅黑" panose="020B0503020204020204" charset="-122"/>
            </a:endParaRPr>
          </a:p>
        </p:txBody>
      </p:sp>
      <p:pic>
        <p:nvPicPr>
          <p:cNvPr id="35" name="图片 34" descr="21602148"/>
          <p:cNvPicPr>
            <a:picLocks noChangeAspect="1"/>
          </p:cNvPicPr>
          <p:nvPr>
            <p:custDataLst>
              <p:tags r:id="rId9"/>
            </p:custDataLst>
          </p:nvPr>
        </p:nvPicPr>
        <p:blipFill>
          <a:blip r:embed="rId4">
            <a:extLst>
              <a:ext uri="{96DAC541-7B7A-43D3-8B79-37D633B846F1}">
                <asvg:svgBlip xmlns:asvg="http://schemas.microsoft.com/office/drawing/2016/SVG/main" r:embed="rId5"/>
              </a:ext>
            </a:extLst>
          </a:blip>
          <a:stretch>
            <a:fillRect/>
          </a:stretch>
        </p:blipFill>
        <p:spPr>
          <a:xfrm rot="5400000">
            <a:off x="4928235" y="1715770"/>
            <a:ext cx="297815" cy="312420"/>
          </a:xfrm>
          <a:prstGeom prst="rect">
            <a:avLst/>
          </a:prstGeom>
        </p:spPr>
      </p:pic>
      <p:pic>
        <p:nvPicPr>
          <p:cNvPr id="36" name="图片 35"/>
          <p:cNvPicPr>
            <a:picLocks noChangeAspect="1"/>
          </p:cNvPicPr>
          <p:nvPr/>
        </p:nvPicPr>
        <p:blipFill>
          <a:blip r:embed="rId10"/>
          <a:stretch>
            <a:fillRect/>
          </a:stretch>
        </p:blipFill>
        <p:spPr>
          <a:xfrm>
            <a:off x="6165215" y="3014345"/>
            <a:ext cx="5725795" cy="2944495"/>
          </a:xfrm>
          <a:prstGeom prst="rect">
            <a:avLst/>
          </a:prstGeom>
        </p:spPr>
      </p:pic>
      <p:pic>
        <p:nvPicPr>
          <p:cNvPr id="37" name="图片 36"/>
          <p:cNvPicPr>
            <a:picLocks noChangeAspect="1"/>
          </p:cNvPicPr>
          <p:nvPr/>
        </p:nvPicPr>
        <p:blipFill>
          <a:blip r:embed="rId11"/>
          <a:stretch>
            <a:fillRect/>
          </a:stretch>
        </p:blipFill>
        <p:spPr>
          <a:xfrm>
            <a:off x="194945" y="3056255"/>
            <a:ext cx="5659755" cy="2826385"/>
          </a:xfrm>
          <a:prstGeom prst="rect">
            <a:avLst/>
          </a:prstGeom>
        </p:spPr>
      </p:pic>
      <p:pic>
        <p:nvPicPr>
          <p:cNvPr id="9" name="图片 8" descr="1181747329179_.pic"/>
          <p:cNvPicPr>
            <a:picLocks noChangeAspect="1"/>
          </p:cNvPicPr>
          <p:nvPr/>
        </p:nvPicPr>
        <p:blipFill>
          <a:blip r:embed="rId12"/>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p:nvPr/>
        </p:nvPicPr>
        <p:blipFill>
          <a:blip r:embed="rId1">
            <a:alphaModFix amt="17000"/>
          </a:blip>
          <a:stretch>
            <a:fillRect/>
          </a:stretch>
        </p:blipFill>
        <p:spPr>
          <a:xfrm>
            <a:off x="-78105" y="-288290"/>
            <a:ext cx="12889865" cy="7719060"/>
          </a:xfrm>
          <a:prstGeom prst="rect">
            <a:avLst/>
          </a:prstGeom>
        </p:spPr>
      </p:pic>
      <p:cxnSp>
        <p:nvCxnSpPr>
          <p:cNvPr id="169" name="直接连接符 168"/>
          <p:cNvCxnSpPr/>
          <p:nvPr/>
        </p:nvCxnSpPr>
        <p:spPr>
          <a:xfrm>
            <a:off x="1945346" y="4073359"/>
            <a:ext cx="8366125" cy="0"/>
          </a:xfrm>
          <a:prstGeom prst="line">
            <a:avLst/>
          </a:prstGeom>
          <a:noFill/>
          <a:ln w="60325" cap="flat" cmpd="sng" algn="ctr">
            <a:solidFill>
              <a:schemeClr val="accent1">
                <a:lumMod val="75000"/>
              </a:schemeClr>
            </a:solidFill>
            <a:prstDash val="solid"/>
            <a:miter lim="800000"/>
          </a:ln>
          <a:effectLst/>
        </p:spPr>
      </p:cxnSp>
      <p:cxnSp>
        <p:nvCxnSpPr>
          <p:cNvPr id="170" name="直接连接符 169"/>
          <p:cNvCxnSpPr/>
          <p:nvPr/>
        </p:nvCxnSpPr>
        <p:spPr>
          <a:xfrm>
            <a:off x="1969476" y="2196326"/>
            <a:ext cx="2423678" cy="0"/>
          </a:xfrm>
          <a:prstGeom prst="line">
            <a:avLst/>
          </a:prstGeom>
          <a:noFill/>
          <a:ln w="60325" cap="flat" cmpd="sng" algn="ctr">
            <a:solidFill>
              <a:schemeClr val="accent1">
                <a:lumMod val="75000"/>
              </a:schemeClr>
            </a:solidFill>
            <a:prstDash val="solid"/>
            <a:miter lim="800000"/>
          </a:ln>
          <a:effectLst/>
        </p:spPr>
      </p:cxnSp>
      <p:cxnSp>
        <p:nvCxnSpPr>
          <p:cNvPr id="171" name="直接连接符 170"/>
          <p:cNvCxnSpPr/>
          <p:nvPr/>
        </p:nvCxnSpPr>
        <p:spPr>
          <a:xfrm>
            <a:off x="7851844" y="2196326"/>
            <a:ext cx="2423678" cy="0"/>
          </a:xfrm>
          <a:prstGeom prst="line">
            <a:avLst/>
          </a:prstGeom>
          <a:noFill/>
          <a:ln w="60325" cap="flat" cmpd="sng" algn="ctr">
            <a:solidFill>
              <a:schemeClr val="accent1">
                <a:lumMod val="75000"/>
              </a:schemeClr>
            </a:solidFill>
            <a:prstDash val="solid"/>
            <a:miter lim="800000"/>
          </a:ln>
          <a:effectLst/>
        </p:spPr>
      </p:cxnSp>
      <p:sp>
        <p:nvSpPr>
          <p:cNvPr id="172" name="文本框 171"/>
          <p:cNvSpPr txBox="1"/>
          <p:nvPr/>
        </p:nvSpPr>
        <p:spPr>
          <a:xfrm>
            <a:off x="2066290" y="2802890"/>
            <a:ext cx="8601710"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spc="300" dirty="0">
                <a:latin typeface="微软雅黑" panose="020B0503020204020204" charset="-122"/>
                <a:ea typeface="微软雅黑" panose="020B0503020204020204" charset="-122"/>
              </a:rPr>
              <a:t>  恳请各位老师批评指正！</a:t>
            </a:r>
            <a:endParaRPr lang="zh-CN" altLang="en-US" sz="5400" b="1" spc="300" dirty="0">
              <a:latin typeface="微软雅黑" panose="020B0503020204020204" charset="-122"/>
              <a:ea typeface="微软雅黑" panose="020B0503020204020204" charset="-122"/>
            </a:endParaRPr>
          </a:p>
        </p:txBody>
      </p:sp>
      <p:sp>
        <p:nvSpPr>
          <p:cNvPr id="99" name="文本框 98"/>
          <p:cNvSpPr txBox="1"/>
          <p:nvPr/>
        </p:nvSpPr>
        <p:spPr>
          <a:xfrm>
            <a:off x="1634490" y="4208780"/>
            <a:ext cx="9711690" cy="645160"/>
          </a:xfrm>
          <a:prstGeom prst="rect">
            <a:avLst/>
          </a:prstGeom>
          <a:noFill/>
        </p:spPr>
        <p:txBody>
          <a:bodyPr wrap="square" rtlCol="0">
            <a:spAutoFit/>
          </a:bodyPr>
          <a:lstStyle/>
          <a:p>
            <a:pPr algn="ctr">
              <a:lnSpc>
                <a:spcPct val="150000"/>
              </a:lnSpc>
            </a:pPr>
            <a:r>
              <a:rPr lang="en-US" altLang="zh-CN" sz="2400" b="1" dirty="0">
                <a:effectLst>
                  <a:outerShdw blurRad="50800" dist="38100" dir="2700000" algn="tl" rotWithShape="0">
                    <a:prstClr val="black">
                      <a:alpha val="40000"/>
                    </a:prstClr>
                  </a:outerShdw>
                </a:effectLst>
                <a:latin typeface="Times New Roman" panose="02020503050405090304" pitchFamily="18" charset="0"/>
                <a:ea typeface="微软雅黑" panose="020B0503020204020204" charset="-122"/>
                <a:cs typeface="Times New Roman" panose="02020503050405090304" pitchFamily="18" charset="0"/>
                <a:sym typeface="+mn-ea"/>
              </a:rPr>
              <a:t>“</a:t>
            </a:r>
            <a:r>
              <a:rPr lang="zh-CN" altLang="en-US" sz="2400" b="1" dirty="0">
                <a:effectLst>
                  <a:outerShdw blurRad="50800" dist="38100" dir="2700000" algn="tl" rotWithShape="0">
                    <a:prstClr val="black">
                      <a:alpha val="40000"/>
                    </a:prstClr>
                  </a:outerShdw>
                </a:effectLst>
                <a:latin typeface="Times New Roman" panose="02020503050405090304" pitchFamily="18" charset="0"/>
                <a:ea typeface="微软雅黑" panose="020B0503020204020204" charset="-122"/>
                <a:cs typeface="Times New Roman" panose="02020503050405090304" pitchFamily="18" charset="0"/>
                <a:sym typeface="+mn-ea"/>
              </a:rPr>
              <a:t>智算视界</a:t>
            </a:r>
            <a:r>
              <a:rPr lang="en-US" altLang="zh-CN" sz="2400" b="1" dirty="0">
                <a:effectLst>
                  <a:outerShdw blurRad="50800" dist="38100" dir="2700000" algn="tl" rotWithShape="0">
                    <a:prstClr val="black">
                      <a:alpha val="40000"/>
                    </a:prstClr>
                  </a:outerShdw>
                </a:effectLst>
                <a:latin typeface="Times New Roman" panose="02020503050405090304" pitchFamily="18" charset="0"/>
                <a:ea typeface="微软雅黑" panose="020B0503020204020204" charset="-122"/>
                <a:cs typeface="Times New Roman" panose="02020503050405090304" pitchFamily="18" charset="0"/>
                <a:sym typeface="+mn-ea"/>
              </a:rPr>
              <a:t>” —— </a:t>
            </a:r>
            <a:r>
              <a:rPr lang="zh-CN" altLang="en-US" sz="2400" b="1" dirty="0">
                <a:effectLst>
                  <a:outerShdw blurRad="50800" dist="38100" dir="2700000" algn="tl" rotWithShape="0">
                    <a:prstClr val="black">
                      <a:alpha val="40000"/>
                    </a:prstClr>
                  </a:outerShdw>
                </a:effectLst>
                <a:latin typeface="Times New Roman" panose="02020503050405090304" pitchFamily="18" charset="0"/>
                <a:ea typeface="微软雅黑" panose="020B0503020204020204" charset="-122"/>
                <a:cs typeface="Times New Roman" panose="02020503050405090304" pitchFamily="18" charset="0"/>
                <a:sym typeface="+mn-ea"/>
              </a:rPr>
              <a:t>数学算式解法分步动态可视化演示系统</a:t>
            </a:r>
            <a:endParaRPr lang="zh-CN" altLang="en-US" sz="2400" b="1" dirty="0">
              <a:effectLst>
                <a:outerShdw blurRad="50800" dist="38100" dir="2700000" algn="tl" rotWithShape="0">
                  <a:prstClr val="black">
                    <a:alpha val="40000"/>
                  </a:prstClr>
                </a:outerShdw>
              </a:effectLst>
              <a:latin typeface="Times New Roman" panose="02020503050405090304" pitchFamily="18" charset="0"/>
              <a:ea typeface="微软雅黑" panose="020B0503020204020204" charset="-122"/>
              <a:cs typeface="Times New Roman" panose="02020503050405090304" pitchFamily="18" charset="0"/>
              <a:sym typeface="+mn-ea"/>
            </a:endParaRPr>
          </a:p>
        </p:txBody>
      </p:sp>
      <p:sp>
        <p:nvSpPr>
          <p:cNvPr id="2" name="文本框 1"/>
          <p:cNvSpPr txBox="1"/>
          <p:nvPr/>
        </p:nvSpPr>
        <p:spPr>
          <a:xfrm>
            <a:off x="4457065" y="1723390"/>
            <a:ext cx="3582035" cy="922020"/>
          </a:xfrm>
          <a:prstGeom prst="rect">
            <a:avLst/>
          </a:prstGeom>
          <a:noFill/>
        </p:spPr>
        <p:txBody>
          <a:bodyPr wrap="square" rtlCol="0">
            <a:spAutoFit/>
          </a:bodyPr>
          <a:p>
            <a:r>
              <a:rPr lang="zh-CN" altLang="en-US" sz="5400" b="1" spc="300" dirty="0">
                <a:latin typeface="微软雅黑" panose="020B0503020204020204" charset="-122"/>
                <a:ea typeface="微软雅黑" panose="020B0503020204020204" charset="-122"/>
              </a:rPr>
              <a:t>THANKS</a:t>
            </a:r>
            <a:endParaRPr lang="zh-CN" altLang="en-US" sz="5400" b="1" spc="3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单圆角矩形 26"/>
          <p:cNvSpPr/>
          <p:nvPr/>
        </p:nvSpPr>
        <p:spPr>
          <a:xfrm>
            <a:off x="818515" y="1656715"/>
            <a:ext cx="6477000" cy="4527550"/>
          </a:xfrm>
          <a:prstGeom prst="round1Rect">
            <a:avLst/>
          </a:prstGeom>
          <a:solidFill>
            <a:schemeClr val="bg1"/>
          </a:solidFill>
          <a:ln w="762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2155190" y="3742055"/>
            <a:ext cx="4358005" cy="829945"/>
          </a:xfrm>
          <a:prstGeom prst="rect">
            <a:avLst/>
          </a:prstGeom>
          <a:noFill/>
        </p:spPr>
        <p:txBody>
          <a:bodyPr wrap="square" rtlCol="0">
            <a:spAutoFit/>
          </a:bodyPr>
          <a:p>
            <a:r>
              <a:rPr lang="zh-CN" altLang="en-US" sz="2400" b="1">
                <a:solidFill>
                  <a:schemeClr val="accent1">
                    <a:lumMod val="75000"/>
                  </a:schemeClr>
                </a:solidFill>
              </a:rPr>
              <a:t>但是，市面上超过</a:t>
            </a:r>
            <a:r>
              <a:rPr lang="en-US" altLang="zh-CN" sz="2400" b="1">
                <a:solidFill>
                  <a:schemeClr val="accent1">
                    <a:lumMod val="75000"/>
                  </a:schemeClr>
                </a:solidFill>
              </a:rPr>
              <a:t>80%</a:t>
            </a:r>
            <a:r>
              <a:rPr lang="zh-CN" altLang="en-US" sz="2400" b="1">
                <a:solidFill>
                  <a:schemeClr val="accent1">
                    <a:lumMod val="75000"/>
                  </a:schemeClr>
                </a:solidFill>
              </a:rPr>
              <a:t>的搜题软件仅限于提供</a:t>
            </a:r>
            <a:r>
              <a:rPr lang="zh-CN" altLang="en-US" sz="2400" b="1">
                <a:solidFill>
                  <a:schemeClr val="accent1">
                    <a:lumMod val="75000"/>
                  </a:schemeClr>
                </a:solidFill>
              </a:rPr>
              <a:t>静态答案</a:t>
            </a:r>
            <a:endParaRPr lang="zh-CN" altLang="en-US" sz="2400" b="1">
              <a:solidFill>
                <a:schemeClr val="accent1">
                  <a:lumMod val="75000"/>
                </a:schemeClr>
              </a:solidFill>
            </a:endParaRPr>
          </a:p>
        </p:txBody>
      </p:sp>
      <p:sp>
        <p:nvSpPr>
          <p:cNvPr id="30" name="文本框 29"/>
          <p:cNvSpPr txBox="1"/>
          <p:nvPr/>
        </p:nvSpPr>
        <p:spPr>
          <a:xfrm>
            <a:off x="1051560" y="1873885"/>
            <a:ext cx="5882005" cy="1753235"/>
          </a:xfrm>
          <a:prstGeom prst="rect">
            <a:avLst/>
          </a:prstGeom>
          <a:noFill/>
        </p:spPr>
        <p:txBody>
          <a:bodyPr wrap="square" rtlCol="0">
            <a:spAutoFit/>
          </a:bodyPr>
          <a:p>
            <a:pPr indent="0" algn="just">
              <a:lnSpc>
                <a:spcPct val="150000"/>
              </a:lnSpc>
              <a:buFont typeface="Arial" panose="020B0604020202090204" pitchFamily="34" charset="0"/>
              <a:buNone/>
            </a:pPr>
            <a:r>
              <a:rPr kumimoji="1" lang="en-US" altLang="zh-CN" dirty="0">
                <a:latin typeface="Times New Roman" panose="02020503050405090304" pitchFamily="18" charset="0"/>
                <a:ea typeface="楷体" panose="02010609060101010101" pitchFamily="49" charset="-122"/>
              </a:rPr>
              <a:t>        </a:t>
            </a:r>
            <a:r>
              <a:rPr kumimoji="1" lang="zh-CN" altLang="en-US" dirty="0">
                <a:latin typeface="Times New Roman" panose="02020503050405090304" pitchFamily="18" charset="0"/>
                <a:ea typeface="楷体" panose="02010609060101010101" pitchFamily="49" charset="-122"/>
              </a:rPr>
              <a:t>在学习线性代数、高等数学以及计算机组成原理等课程，学习过程中，对矩阵和积分运算、各进制计算和转换这类数学过程较为抽象和复杂的计算在初学时难以理解透彻，</a:t>
            </a:r>
            <a:r>
              <a:rPr kumimoji="1" lang="zh-CN" altLang="en-US" dirty="0">
                <a:latin typeface="Times New Roman" panose="02020503050405090304" pitchFamily="18" charset="0"/>
                <a:ea typeface="楷体" panose="02010609060101010101" pitchFamily="49" charset="-122"/>
              </a:rPr>
              <a:t>因此借助搜题软件是学生常用的</a:t>
            </a:r>
            <a:r>
              <a:rPr kumimoji="1" lang="zh-CN" altLang="en-US" dirty="0">
                <a:latin typeface="Times New Roman" panose="02020503050405090304" pitchFamily="18" charset="0"/>
                <a:ea typeface="楷体" panose="02010609060101010101" pitchFamily="49" charset="-122"/>
              </a:rPr>
              <a:t>学习方式。</a:t>
            </a:r>
            <a:endParaRPr kumimoji="1" lang="zh-CN" altLang="en-US" dirty="0">
              <a:latin typeface="Times New Roman" panose="02020503050405090304" pitchFamily="18" charset="0"/>
              <a:ea typeface="楷体" panose="02010609060101010101" pitchFamily="49" charset="-122"/>
            </a:endParaRPr>
          </a:p>
        </p:txBody>
      </p:sp>
      <p:sp>
        <p:nvSpPr>
          <p:cNvPr id="34" name="流程图: 联系 33"/>
          <p:cNvSpPr/>
          <p:nvPr/>
        </p:nvSpPr>
        <p:spPr>
          <a:xfrm>
            <a:off x="3462020" y="1106170"/>
            <a:ext cx="826770" cy="823595"/>
          </a:xfrm>
          <a:prstGeom prst="flowChartConnector">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6" name="图片 35" descr="文件袋"/>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98545" y="1205865"/>
            <a:ext cx="553085" cy="553085"/>
          </a:xfrm>
          <a:prstGeom prst="rect">
            <a:avLst/>
          </a:prstGeom>
        </p:spPr>
      </p:pic>
      <p:pic>
        <p:nvPicPr>
          <p:cNvPr id="37" name="图片 36" descr="路标"/>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5090" y="3801110"/>
            <a:ext cx="711200" cy="711200"/>
          </a:xfrm>
          <a:prstGeom prst="rect">
            <a:avLst/>
          </a:prstGeom>
        </p:spPr>
      </p:pic>
      <p:sp>
        <p:nvSpPr>
          <p:cNvPr id="38" name="文本框 37"/>
          <p:cNvSpPr txBox="1"/>
          <p:nvPr/>
        </p:nvSpPr>
        <p:spPr>
          <a:xfrm>
            <a:off x="1732915" y="4775835"/>
            <a:ext cx="5882005" cy="922020"/>
          </a:xfrm>
          <a:prstGeom prst="rect">
            <a:avLst/>
          </a:prstGeom>
          <a:noFill/>
        </p:spPr>
        <p:txBody>
          <a:bodyPr wrap="square" rtlCol="0">
            <a:spAutoFit/>
          </a:bodyPr>
          <a:p>
            <a:pPr indent="0" algn="just">
              <a:lnSpc>
                <a:spcPct val="150000"/>
              </a:lnSpc>
              <a:buFont typeface="Arial" panose="020B0604020202090204" pitchFamily="34" charset="0"/>
              <a:buNone/>
            </a:pPr>
            <a:r>
              <a:rPr kumimoji="1" lang="en-US" altLang="zh-CN" dirty="0">
                <a:latin typeface="Times New Roman" panose="02020503050405090304" pitchFamily="18" charset="0"/>
                <a:ea typeface="楷体" panose="02010609060101010101" pitchFamily="49" charset="-122"/>
              </a:rPr>
              <a:t>  </a:t>
            </a:r>
            <a:r>
              <a:rPr kumimoji="1" lang="zh-CN" altLang="en-US" dirty="0">
                <a:latin typeface="Times New Roman" panose="02020503050405090304" pitchFamily="18" charset="0"/>
                <a:ea typeface="楷体" panose="02010609060101010101" pitchFamily="49" charset="-122"/>
              </a:rPr>
              <a:t>这使得大部分学生</a:t>
            </a:r>
            <a:r>
              <a:rPr kumimoji="1" lang="zh-CN" altLang="en-US" dirty="0">
                <a:solidFill>
                  <a:srgbClr val="FF0000"/>
                </a:solidFill>
                <a:latin typeface="Times New Roman" panose="02020503050405090304" pitchFamily="18" charset="0"/>
                <a:ea typeface="楷体" panose="02010609060101010101" pitchFamily="49" charset="-122"/>
              </a:rPr>
              <a:t>无法理解步骤</a:t>
            </a:r>
            <a:endParaRPr kumimoji="1" lang="zh-CN" altLang="en-US" dirty="0">
              <a:latin typeface="Times New Roman" panose="02020503050405090304" pitchFamily="18" charset="0"/>
              <a:ea typeface="楷体" panose="02010609060101010101" pitchFamily="49" charset="-122"/>
            </a:endParaRPr>
          </a:p>
          <a:p>
            <a:pPr indent="0" algn="just">
              <a:lnSpc>
                <a:spcPct val="150000"/>
              </a:lnSpc>
              <a:buFont typeface="Arial" panose="020B0604020202090204" pitchFamily="34" charset="0"/>
              <a:buNone/>
            </a:pPr>
            <a:r>
              <a:rPr kumimoji="1" lang="zh-CN" altLang="en-US" dirty="0">
                <a:latin typeface="Times New Roman" panose="02020503050405090304" pitchFamily="18" charset="0"/>
                <a:ea typeface="楷体" panose="02010609060101010101" pitchFamily="49" charset="-122"/>
              </a:rPr>
              <a:t> </a:t>
            </a:r>
            <a:r>
              <a:rPr kumimoji="1" lang="en-US" altLang="zh-CN" dirty="0">
                <a:latin typeface="Times New Roman" panose="02020503050405090304" pitchFamily="18" charset="0"/>
                <a:ea typeface="楷体" panose="02010609060101010101" pitchFamily="49" charset="-122"/>
              </a:rPr>
              <a:t> </a:t>
            </a:r>
            <a:r>
              <a:rPr kumimoji="1" lang="zh-CN" altLang="en-US" dirty="0">
                <a:latin typeface="Times New Roman" panose="02020503050405090304" pitchFamily="18" charset="0"/>
                <a:ea typeface="楷体" panose="02010609060101010101" pitchFamily="49" charset="-122"/>
              </a:rPr>
              <a:t>只能接收到一个</a:t>
            </a:r>
            <a:r>
              <a:rPr kumimoji="1" lang="zh-CN" altLang="en-US" dirty="0">
                <a:solidFill>
                  <a:srgbClr val="FF0000"/>
                </a:solidFill>
                <a:latin typeface="Times New Roman" panose="02020503050405090304" pitchFamily="18" charset="0"/>
                <a:ea typeface="楷体" panose="02010609060101010101" pitchFamily="49" charset="-122"/>
              </a:rPr>
              <a:t>题目答案</a:t>
            </a:r>
            <a:endParaRPr kumimoji="1" lang="zh-CN" altLang="en-US" dirty="0">
              <a:solidFill>
                <a:srgbClr val="FF0000"/>
              </a:solidFill>
              <a:latin typeface="Times New Roman" panose="02020503050405090304" pitchFamily="18" charset="0"/>
              <a:ea typeface="楷体" panose="02010609060101010101" pitchFamily="49" charset="-122"/>
            </a:endParaRPr>
          </a:p>
        </p:txBody>
      </p:sp>
      <p:sp>
        <p:nvSpPr>
          <p:cNvPr id="39" name="矩形 38"/>
          <p:cNvSpPr/>
          <p:nvPr/>
        </p:nvSpPr>
        <p:spPr>
          <a:xfrm>
            <a:off x="1717040" y="4841875"/>
            <a:ext cx="4315460" cy="960120"/>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2" name="对角圆角矩形 1"/>
          <p:cNvSpPr/>
          <p:nvPr/>
        </p:nvSpPr>
        <p:spPr>
          <a:xfrm>
            <a:off x="8013065" y="1657985"/>
            <a:ext cx="3416300" cy="4525645"/>
          </a:xfrm>
          <a:prstGeom prst="round2DiagRect">
            <a:avLst/>
          </a:prstGeom>
          <a:solidFill>
            <a:schemeClr val="bg1"/>
          </a:solidFill>
          <a:ln w="762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8208010" y="2102485"/>
            <a:ext cx="2768600" cy="583565"/>
          </a:xfrm>
          <a:prstGeom prst="rect">
            <a:avLst/>
          </a:prstGeom>
          <a:noFill/>
        </p:spPr>
        <p:txBody>
          <a:bodyPr wrap="square" rtlCol="0">
            <a:spAutoFit/>
          </a:bodyPr>
          <a:p>
            <a:r>
              <a:rPr lang="zh-CN" altLang="en-US" sz="3200" b="1">
                <a:gradFill>
                  <a:gsLst>
                    <a:gs pos="50000">
                      <a:schemeClr val="accent6"/>
                    </a:gs>
                    <a:gs pos="0">
                      <a:schemeClr val="accent6">
                        <a:lumMod val="25000"/>
                        <a:lumOff val="75000"/>
                      </a:schemeClr>
                    </a:gs>
                    <a:gs pos="100000">
                      <a:schemeClr val="accent6">
                        <a:lumMod val="85000"/>
                      </a:schemeClr>
                    </a:gs>
                  </a:gsLst>
                  <a:lin ang="5400000" scaled="1"/>
                </a:gradFill>
              </a:rPr>
              <a:t>×</a:t>
            </a:r>
            <a:r>
              <a:rPr lang="zh-CN" altLang="en-US" sz="2000" b="1">
                <a:solidFill>
                  <a:schemeClr val="accent1">
                    <a:lumMod val="75000"/>
                  </a:schemeClr>
                </a:solidFill>
              </a:rPr>
              <a:t>传统的搜题软件</a:t>
            </a:r>
            <a:endParaRPr lang="zh-CN" altLang="en-US" sz="2000" b="1">
              <a:solidFill>
                <a:schemeClr val="accent1">
                  <a:lumMod val="75000"/>
                </a:schemeClr>
              </a:solidFill>
            </a:endParaRPr>
          </a:p>
        </p:txBody>
      </p:sp>
      <p:sp>
        <p:nvSpPr>
          <p:cNvPr id="8" name="下箭头 7"/>
          <p:cNvSpPr/>
          <p:nvPr/>
        </p:nvSpPr>
        <p:spPr>
          <a:xfrm>
            <a:off x="8562975" y="2839720"/>
            <a:ext cx="514350" cy="787400"/>
          </a:xfrm>
          <a:prstGeom prst="downArrow">
            <a:avLst/>
          </a:prstGeom>
          <a:gradFill>
            <a:gsLst>
              <a:gs pos="50000">
                <a:schemeClr val="accent2"/>
              </a:gs>
              <a:gs pos="0">
                <a:schemeClr val="accent2">
                  <a:lumMod val="25000"/>
                  <a:lumOff val="75000"/>
                </a:schemeClr>
              </a:gs>
              <a:gs pos="100000">
                <a:schemeClr val="accent2">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8150860" y="3759835"/>
            <a:ext cx="2768600" cy="460375"/>
          </a:xfrm>
          <a:prstGeom prst="rect">
            <a:avLst/>
          </a:prstGeom>
          <a:noFill/>
        </p:spPr>
        <p:txBody>
          <a:bodyPr wrap="square" rtlCol="0">
            <a:spAutoFit/>
          </a:bodyPr>
          <a:p>
            <a:r>
              <a:rPr lang="zh-CN" altLang="en-US" sz="2400" b="1">
                <a:gradFill>
                  <a:gsLst>
                    <a:gs pos="50000">
                      <a:schemeClr val="accent6"/>
                    </a:gs>
                    <a:gs pos="0">
                      <a:schemeClr val="accent6">
                        <a:lumMod val="25000"/>
                        <a:lumOff val="75000"/>
                      </a:schemeClr>
                    </a:gs>
                    <a:gs pos="100000">
                      <a:schemeClr val="accent6">
                        <a:lumMod val="85000"/>
                      </a:schemeClr>
                    </a:gs>
                  </a:gsLst>
                  <a:lin ang="5400000" scaled="1"/>
                </a:gradFill>
              </a:rPr>
              <a:t>✔</a:t>
            </a:r>
            <a:r>
              <a:rPr lang="en-US" altLang="zh-CN" sz="2400" b="1">
                <a:solidFill>
                  <a:srgbClr val="FF0000"/>
                </a:solidFill>
              </a:rPr>
              <a:t> </a:t>
            </a:r>
            <a:r>
              <a:rPr lang="zh-CN" altLang="en-US" sz="2000" b="1">
                <a:solidFill>
                  <a:schemeClr val="accent1">
                    <a:lumMod val="75000"/>
                  </a:schemeClr>
                </a:solidFill>
              </a:rPr>
              <a:t>算法可视化</a:t>
            </a:r>
            <a:endParaRPr lang="zh-CN" altLang="en-US" sz="2000" b="1">
              <a:solidFill>
                <a:schemeClr val="accent1">
                  <a:lumMod val="75000"/>
                </a:schemeClr>
              </a:solidFill>
            </a:endParaRPr>
          </a:p>
        </p:txBody>
      </p:sp>
      <p:sp>
        <p:nvSpPr>
          <p:cNvPr id="10" name="左弧形箭头 9"/>
          <p:cNvSpPr/>
          <p:nvPr/>
        </p:nvSpPr>
        <p:spPr>
          <a:xfrm>
            <a:off x="8423275" y="4472305"/>
            <a:ext cx="755650" cy="857250"/>
          </a:xfrm>
          <a:prstGeom prst="curvedRightArrow">
            <a:avLst/>
          </a:prstGeom>
          <a:gradFill>
            <a:gsLst>
              <a:gs pos="50000">
                <a:schemeClr val="accent2"/>
              </a:gs>
              <a:gs pos="0">
                <a:schemeClr val="accent2">
                  <a:lumMod val="25000"/>
                  <a:lumOff val="75000"/>
                </a:schemeClr>
              </a:gs>
              <a:gs pos="100000">
                <a:schemeClr val="accent2">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1" name="文本框 10"/>
          <p:cNvSpPr txBox="1"/>
          <p:nvPr/>
        </p:nvSpPr>
        <p:spPr>
          <a:xfrm>
            <a:off x="9303385" y="4165600"/>
            <a:ext cx="2125980" cy="1753235"/>
          </a:xfrm>
          <a:prstGeom prst="rect">
            <a:avLst/>
          </a:prstGeom>
          <a:noFill/>
        </p:spPr>
        <p:txBody>
          <a:bodyPr wrap="square" rtlCol="0">
            <a:spAutoFit/>
          </a:bodyPr>
          <a:p>
            <a:pPr marL="285750" indent="-285750" algn="just">
              <a:lnSpc>
                <a:spcPct val="150000"/>
              </a:lnSpc>
              <a:buFont typeface="Arial" panose="020B0604020202090204" pitchFamily="34" charset="0"/>
              <a:buChar char="•"/>
            </a:pPr>
            <a:r>
              <a:rPr kumimoji="1" lang="zh-CN" altLang="en-US" dirty="0">
                <a:latin typeface="Times New Roman" panose="02020503050405090304" pitchFamily="18" charset="0"/>
                <a:ea typeface="楷体" panose="02010609060101010101" pitchFamily="49" charset="-122"/>
              </a:rPr>
              <a:t>动态化</a:t>
            </a:r>
            <a:r>
              <a:rPr kumimoji="1" lang="zh-CN" altLang="en-US" dirty="0">
                <a:latin typeface="Times New Roman" panose="02020503050405090304" pitchFamily="18" charset="0"/>
                <a:ea typeface="楷体" panose="02010609060101010101" pitchFamily="49" charset="-122"/>
              </a:rPr>
              <a:t>更生动</a:t>
            </a:r>
            <a:endParaRPr kumimoji="1" lang="zh-CN" altLang="en-US" dirty="0">
              <a:latin typeface="Times New Roman" panose="02020503050405090304" pitchFamily="18" charset="0"/>
              <a:ea typeface="楷体" panose="02010609060101010101" pitchFamily="49" charset="-122"/>
            </a:endParaRPr>
          </a:p>
          <a:p>
            <a:pPr marL="285750" indent="-285750" algn="just">
              <a:lnSpc>
                <a:spcPct val="150000"/>
              </a:lnSpc>
              <a:buFont typeface="Arial" panose="020B0604020202090204" pitchFamily="34" charset="0"/>
              <a:buChar char="•"/>
            </a:pPr>
            <a:r>
              <a:rPr kumimoji="1" lang="zh-CN" altLang="en-US" dirty="0">
                <a:latin typeface="Times New Roman" panose="02020503050405090304" pitchFamily="18" charset="0"/>
                <a:ea typeface="楷体" panose="02010609060101010101" pitchFamily="49" charset="-122"/>
              </a:rPr>
              <a:t>实时显示每一步</a:t>
            </a:r>
            <a:r>
              <a:rPr kumimoji="1" lang="zh-CN" altLang="en-US" dirty="0">
                <a:latin typeface="Times New Roman" panose="02020503050405090304" pitchFamily="18" charset="0"/>
                <a:ea typeface="楷体" panose="02010609060101010101" pitchFamily="49" charset="-122"/>
              </a:rPr>
              <a:t>结果</a:t>
            </a:r>
            <a:endParaRPr kumimoji="1" lang="zh-CN" altLang="en-US" dirty="0">
              <a:latin typeface="Times New Roman" panose="02020503050405090304" pitchFamily="18" charset="0"/>
              <a:ea typeface="楷体" panose="02010609060101010101" pitchFamily="49" charset="-122"/>
            </a:endParaRPr>
          </a:p>
          <a:p>
            <a:pPr marL="285750" indent="-285750" algn="just">
              <a:lnSpc>
                <a:spcPct val="150000"/>
              </a:lnSpc>
              <a:buFont typeface="Arial" panose="020B0604020202090204" pitchFamily="34" charset="0"/>
              <a:buChar char="•"/>
            </a:pPr>
            <a:r>
              <a:rPr kumimoji="1" lang="zh-CN" altLang="en-US" dirty="0">
                <a:latin typeface="Times New Roman" panose="02020503050405090304" pitchFamily="18" charset="0"/>
                <a:ea typeface="楷体" panose="02010609060101010101" pitchFamily="49" charset="-122"/>
              </a:rPr>
              <a:t>平滑的变</a:t>
            </a:r>
            <a:r>
              <a:rPr kumimoji="1" lang="zh-CN" altLang="en-US" dirty="0">
                <a:latin typeface="Times New Roman" panose="02020503050405090304" pitchFamily="18" charset="0"/>
                <a:ea typeface="楷体" panose="02010609060101010101" pitchFamily="49" charset="-122"/>
              </a:rPr>
              <a:t>换</a:t>
            </a:r>
            <a:endParaRPr kumimoji="1" lang="zh-CN" altLang="en-US" dirty="0">
              <a:latin typeface="Times New Roman" panose="02020503050405090304" pitchFamily="18" charset="0"/>
              <a:ea typeface="楷体" panose="02010609060101010101" pitchFamily="49" charset="-122"/>
            </a:endParaRPr>
          </a:p>
        </p:txBody>
      </p:sp>
      <p:sp>
        <p:nvSpPr>
          <p:cNvPr id="12" name="流程图: 联系 11"/>
          <p:cNvSpPr/>
          <p:nvPr/>
        </p:nvSpPr>
        <p:spPr>
          <a:xfrm>
            <a:off x="9304020" y="1219835"/>
            <a:ext cx="826770" cy="823595"/>
          </a:xfrm>
          <a:prstGeom prst="flowChartConnector">
            <a:avLst/>
          </a:prstGeom>
          <a:solidFill>
            <a:schemeClr val="accent1">
              <a:lumMod val="7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3" name="图片 12" descr="文档"/>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65310" y="1368425"/>
            <a:ext cx="504190" cy="504190"/>
          </a:xfrm>
          <a:prstGeom prst="rect">
            <a:avLst/>
          </a:prstGeom>
        </p:spPr>
      </p:pic>
      <p:sp>
        <p:nvSpPr>
          <p:cNvPr id="4" name="文本框 3"/>
          <p:cNvSpPr txBox="1"/>
          <p:nvPr/>
        </p:nvSpPr>
        <p:spPr>
          <a:xfrm>
            <a:off x="9304020" y="2745105"/>
            <a:ext cx="2125980" cy="922020"/>
          </a:xfrm>
          <a:prstGeom prst="rect">
            <a:avLst/>
          </a:prstGeom>
          <a:noFill/>
        </p:spPr>
        <p:txBody>
          <a:bodyPr wrap="square" rtlCol="0">
            <a:spAutoFit/>
          </a:bodyPr>
          <a:p>
            <a:pPr marL="285750" indent="-285750" algn="just">
              <a:lnSpc>
                <a:spcPct val="150000"/>
              </a:lnSpc>
              <a:buFont typeface="Arial" panose="020B0604020202090204" pitchFamily="34" charset="0"/>
              <a:buChar char="•"/>
            </a:pPr>
            <a:r>
              <a:rPr kumimoji="1" lang="zh-CN" altLang="en-US" dirty="0">
                <a:latin typeface="Times New Roman" panose="02020503050405090304" pitchFamily="18" charset="0"/>
                <a:ea typeface="楷体" panose="02010609060101010101" pitchFamily="49" charset="-122"/>
              </a:rPr>
              <a:t>静态的</a:t>
            </a:r>
            <a:r>
              <a:rPr kumimoji="1" lang="zh-CN" altLang="en-US" dirty="0">
                <a:latin typeface="Times New Roman" panose="02020503050405090304" pitchFamily="18" charset="0"/>
                <a:ea typeface="楷体" panose="02010609060101010101" pitchFamily="49" charset="-122"/>
              </a:rPr>
              <a:t>解题步骤</a:t>
            </a:r>
            <a:endParaRPr kumimoji="1" lang="zh-CN" altLang="en-US" dirty="0">
              <a:latin typeface="Times New Roman" panose="02020503050405090304" pitchFamily="18" charset="0"/>
              <a:ea typeface="楷体" panose="02010609060101010101" pitchFamily="49" charset="-122"/>
            </a:endParaRPr>
          </a:p>
          <a:p>
            <a:pPr marL="285750" indent="-285750" algn="just">
              <a:lnSpc>
                <a:spcPct val="150000"/>
              </a:lnSpc>
              <a:buFont typeface="Arial" panose="020B0604020202090204" pitchFamily="34" charset="0"/>
              <a:buChar char="•"/>
            </a:pPr>
            <a:r>
              <a:rPr kumimoji="1" lang="zh-CN" altLang="en-US" dirty="0">
                <a:latin typeface="Times New Roman" panose="02020503050405090304" pitchFamily="18" charset="0"/>
                <a:ea typeface="楷体" panose="02010609060101010101" pitchFamily="49" charset="-122"/>
              </a:rPr>
              <a:t>只有</a:t>
            </a:r>
            <a:r>
              <a:rPr kumimoji="1" lang="zh-CN" altLang="en-US" dirty="0">
                <a:latin typeface="Times New Roman" panose="02020503050405090304" pitchFamily="18" charset="0"/>
                <a:ea typeface="楷体" panose="02010609060101010101" pitchFamily="49" charset="-122"/>
              </a:rPr>
              <a:t>答案</a:t>
            </a:r>
            <a:endParaRPr kumimoji="1" lang="zh-CN" altLang="en-US" dirty="0">
              <a:latin typeface="Times New Roman" panose="02020503050405090304" pitchFamily="18" charset="0"/>
              <a:ea typeface="楷体" panose="02010609060101010101" pitchFamily="49" charset="-122"/>
            </a:endParaRPr>
          </a:p>
        </p:txBody>
      </p:sp>
      <p:grpSp>
        <p:nvGrpSpPr>
          <p:cNvPr id="6" name="组合 5"/>
          <p:cNvGrpSpPr/>
          <p:nvPr/>
        </p:nvGrpSpPr>
        <p:grpSpPr>
          <a:xfrm>
            <a:off x="-295836" y="455994"/>
            <a:ext cx="547168" cy="547168"/>
            <a:chOff x="-288100" y="193150"/>
            <a:chExt cx="547168" cy="547168"/>
          </a:xfrm>
        </p:grpSpPr>
        <p:sp>
          <p:nvSpPr>
            <p:cNvPr id="7" name="直角三角形 6"/>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95859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6" name="文本框 15"/>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17" name="文本框 16"/>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18" name="文本框 17"/>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19" name="图片 18" descr="1181747329179_.pic"/>
          <p:cNvPicPr>
            <a:picLocks noChangeAspect="1"/>
          </p:cNvPicPr>
          <p:nvPr/>
        </p:nvPicPr>
        <p:blipFill>
          <a:blip r:embed="rId7"/>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53"/>
          <p:cNvSpPr>
            <a:spLocks noChangeArrowheads="1"/>
          </p:cNvSpPr>
          <p:nvPr/>
        </p:nvSpPr>
        <p:spPr bwMode="auto">
          <a:xfrm>
            <a:off x="10150911" y="2699402"/>
            <a:ext cx="1809431" cy="516721"/>
          </a:xfrm>
          <a:prstGeom prst="rect">
            <a:avLst/>
          </a:prstGeom>
          <a:noFill/>
          <a:ln w="9525">
            <a:no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sym typeface="+mn-ea"/>
              </a:rPr>
              <a:t>海洋生物死亡</a:t>
            </a:r>
            <a:endParaRPr lang="en-US" altLang="zh-CN" sz="1800" b="1" dirty="0">
              <a:solidFill>
                <a:schemeClr val="bg1"/>
              </a:solidFill>
              <a:latin typeface="微软雅黑" panose="020B0503020204020204" charset="-122"/>
              <a:ea typeface="微软雅黑" panose="020B0503020204020204" charset="-122"/>
            </a:endParaRPr>
          </a:p>
        </p:txBody>
      </p:sp>
      <p:sp>
        <p:nvSpPr>
          <p:cNvPr id="20" name="矩形 68"/>
          <p:cNvSpPr/>
          <p:nvPr/>
        </p:nvSpPr>
        <p:spPr>
          <a:xfrm>
            <a:off x="5230249" y="1311316"/>
            <a:ext cx="6539865" cy="1198880"/>
          </a:xfrm>
          <a:prstGeom prst="rect">
            <a:avLst/>
          </a:prstGeom>
          <a:effectLst>
            <a:softEdge rad="12700"/>
          </a:effectLst>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sym typeface="+mn-ea"/>
              </a:rPr>
              <a:t>手写数字，字母数据集多，网上没有</a:t>
            </a:r>
            <a:r>
              <a:rPr lang="zh-CN" altLang="en-US" sz="1600" dirty="0">
                <a:latin typeface="楷体" panose="02010609060101010101" pitchFamily="49" charset="-122"/>
                <a:ea typeface="楷体" panose="02010609060101010101" pitchFamily="49" charset="-122"/>
                <a:sym typeface="+mn-ea"/>
              </a:rPr>
              <a:t>算式数据集</a:t>
            </a:r>
            <a:endParaRPr lang="en-US" altLang="zh-CN" sz="1600" dirty="0">
              <a:latin typeface="楷体" panose="02010609060101010101" pitchFamily="49" charset="-122"/>
              <a:ea typeface="楷体" panose="02010609060101010101" pitchFamily="49" charset="-122"/>
              <a:sym typeface="+mn-ea"/>
            </a:endParaRPr>
          </a:p>
          <a:p>
            <a:pPr>
              <a:lnSpc>
                <a:spcPct val="150000"/>
              </a:lnSpc>
            </a:pPr>
            <a:r>
              <a:rPr lang="zh-CN" altLang="en-US" sz="1600" dirty="0">
                <a:latin typeface="楷体" panose="02010609060101010101" pitchFamily="49" charset="-122"/>
                <a:ea typeface="楷体" panose="02010609060101010101" pitchFamily="49" charset="-122"/>
                <a:sym typeface="+mn-ea"/>
              </a:rPr>
              <a:t>如何获取贴近用户书写习惯的图片数据集</a:t>
            </a:r>
            <a:endParaRPr lang="en-US" altLang="zh-CN" sz="1600" dirty="0">
              <a:latin typeface="楷体" panose="02010609060101010101" pitchFamily="49" charset="-122"/>
              <a:ea typeface="楷体" panose="02010609060101010101" pitchFamily="49" charset="-122"/>
              <a:sym typeface="+mn-ea"/>
            </a:endParaRPr>
          </a:p>
          <a:p>
            <a:pPr>
              <a:lnSpc>
                <a:spcPct val="150000"/>
              </a:lnSpc>
            </a:pPr>
            <a:r>
              <a:rPr lang="zh-CN" altLang="en-US" sz="1600" dirty="0">
                <a:latin typeface="楷体" panose="02010609060101010101" pitchFamily="49" charset="-122"/>
                <a:ea typeface="楷体" panose="02010609060101010101" pitchFamily="49" charset="-122"/>
                <a:sym typeface="+mn-ea"/>
              </a:rPr>
              <a:t>要求：噪点多，数字间隔随机，数字风格不同，需要大量数据集</a:t>
            </a:r>
            <a:endParaRPr lang="zh-CN" altLang="en-US" sz="1600" dirty="0">
              <a:latin typeface="楷体" panose="02010609060101010101" pitchFamily="49" charset="-122"/>
              <a:ea typeface="楷体" panose="02010609060101010101" pitchFamily="49" charset="-122"/>
              <a:sym typeface="+mn-ea"/>
            </a:endParaRPr>
          </a:p>
        </p:txBody>
      </p:sp>
      <p:grpSp>
        <p:nvGrpSpPr>
          <p:cNvPr id="21" name="组合 20"/>
          <p:cNvGrpSpPr/>
          <p:nvPr/>
        </p:nvGrpSpPr>
        <p:grpSpPr>
          <a:xfrm>
            <a:off x="4437380" y="1109835"/>
            <a:ext cx="650240" cy="650240"/>
            <a:chOff x="5788" y="1638"/>
            <a:chExt cx="1024" cy="1024"/>
          </a:xfrm>
        </p:grpSpPr>
        <p:sp>
          <p:nvSpPr>
            <p:cNvPr id="22" name="椭圆 40"/>
            <p:cNvSpPr/>
            <p:nvPr/>
          </p:nvSpPr>
          <p:spPr>
            <a:xfrm>
              <a:off x="5788" y="1638"/>
              <a:ext cx="1025" cy="1025"/>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Freeform 36"/>
            <p:cNvSpPr>
              <a:spLocks noChangeAspect="1" noEditPoints="1"/>
            </p:cNvSpPr>
            <p:nvPr>
              <p:custDataLst>
                <p:tags r:id="rId1"/>
              </p:custDataLst>
            </p:nvPr>
          </p:nvSpPr>
          <p:spPr bwMode="auto">
            <a:xfrm>
              <a:off x="5952" y="1756"/>
              <a:ext cx="698" cy="687"/>
            </a:xfrm>
            <a:custGeom>
              <a:avLst/>
              <a:gdLst>
                <a:gd name="T0" fmla="*/ 188097 w 792"/>
                <a:gd name="T1" fmla="*/ 307152 h 779"/>
                <a:gd name="T2" fmla="*/ 249296 w 792"/>
                <a:gd name="T3" fmla="*/ 200865 h 779"/>
                <a:gd name="T4" fmla="*/ 350994 w 792"/>
                <a:gd name="T5" fmla="*/ 290938 h 779"/>
                <a:gd name="T6" fmla="*/ 264596 w 792"/>
                <a:gd name="T7" fmla="*/ 182850 h 779"/>
                <a:gd name="T8" fmla="*/ 350994 w 792"/>
                <a:gd name="T9" fmla="*/ 290938 h 779"/>
                <a:gd name="T10" fmla="*/ 350994 w 792"/>
                <a:gd name="T11" fmla="*/ 290938 h 779"/>
                <a:gd name="T12" fmla="*/ 420293 w 792"/>
                <a:gd name="T13" fmla="*/ 174743 h 779"/>
                <a:gd name="T14" fmla="*/ 442793 w 792"/>
                <a:gd name="T15" fmla="*/ 163034 h 779"/>
                <a:gd name="T16" fmla="*/ 445493 w 792"/>
                <a:gd name="T17" fmla="*/ 182850 h 779"/>
                <a:gd name="T18" fmla="*/ 439193 w 792"/>
                <a:gd name="T19" fmla="*/ 215276 h 779"/>
                <a:gd name="T20" fmla="*/ 418493 w 792"/>
                <a:gd name="T21" fmla="*/ 207170 h 779"/>
                <a:gd name="T22" fmla="*/ 393293 w 792"/>
                <a:gd name="T23" fmla="*/ 185552 h 779"/>
                <a:gd name="T24" fmla="*/ 410393 w 792"/>
                <a:gd name="T25" fmla="*/ 172942 h 779"/>
                <a:gd name="T26" fmla="*/ 442793 w 792"/>
                <a:gd name="T27" fmla="*/ 163034 h 779"/>
                <a:gd name="T28" fmla="*/ 337494 w 792"/>
                <a:gd name="T29" fmla="*/ 308953 h 779"/>
                <a:gd name="T30" fmla="*/ 325795 w 792"/>
                <a:gd name="T31" fmla="*/ 440461 h 779"/>
                <a:gd name="T32" fmla="*/ 371694 w 792"/>
                <a:gd name="T33" fmla="*/ 320663 h 779"/>
                <a:gd name="T34" fmla="*/ 280795 w 792"/>
                <a:gd name="T35" fmla="*/ 268420 h 779"/>
                <a:gd name="T36" fmla="*/ 246596 w 792"/>
                <a:gd name="T37" fmla="*/ 280130 h 779"/>
                <a:gd name="T38" fmla="*/ 292495 w 792"/>
                <a:gd name="T39" fmla="*/ 440461 h 779"/>
                <a:gd name="T40" fmla="*/ 280795 w 792"/>
                <a:gd name="T41" fmla="*/ 268420 h 779"/>
                <a:gd name="T42" fmla="*/ 416693 w 792"/>
                <a:gd name="T43" fmla="*/ 240497 h 779"/>
                <a:gd name="T44" fmla="*/ 404993 w 792"/>
                <a:gd name="T45" fmla="*/ 440461 h 779"/>
                <a:gd name="T46" fmla="*/ 450892 w 792"/>
                <a:gd name="T47" fmla="*/ 253107 h 779"/>
                <a:gd name="T48" fmla="*/ 201597 w 792"/>
                <a:gd name="T49" fmla="*/ 351288 h 779"/>
                <a:gd name="T50" fmla="*/ 167397 w 792"/>
                <a:gd name="T51" fmla="*/ 362997 h 779"/>
                <a:gd name="T52" fmla="*/ 213296 w 792"/>
                <a:gd name="T53" fmla="*/ 440461 h 779"/>
                <a:gd name="T54" fmla="*/ 201597 w 792"/>
                <a:gd name="T55" fmla="*/ 351288 h 779"/>
                <a:gd name="T56" fmla="*/ 122398 w 792"/>
                <a:gd name="T57" fmla="*/ 440461 h 779"/>
                <a:gd name="T58" fmla="*/ 110698 w 792"/>
                <a:gd name="T59" fmla="*/ 170240 h 779"/>
                <a:gd name="T60" fmla="*/ 134098 w 792"/>
                <a:gd name="T61" fmla="*/ 170240 h 779"/>
                <a:gd name="T62" fmla="*/ 477892 w 792"/>
                <a:gd name="T63" fmla="*/ 417042 h 779"/>
                <a:gd name="T64" fmla="*/ 477892 w 792"/>
                <a:gd name="T65" fmla="*/ 440461 h 779"/>
                <a:gd name="T66" fmla="*/ 110698 w 792"/>
                <a:gd name="T67" fmla="*/ 428751 h 779"/>
                <a:gd name="T68" fmla="*/ 477892 w 792"/>
                <a:gd name="T69" fmla="*/ 417042 h 779"/>
                <a:gd name="T70" fmla="*/ 611990 w 792"/>
                <a:gd name="T71" fmla="*/ 701675 h 779"/>
                <a:gd name="T72" fmla="*/ 436493 w 792"/>
                <a:gd name="T73" fmla="*/ 566564 h 779"/>
                <a:gd name="T74" fmla="*/ 0 w 792"/>
                <a:gd name="T75" fmla="*/ 299045 h 779"/>
                <a:gd name="T76" fmla="*/ 599390 w 792"/>
                <a:gd name="T77" fmla="*/ 299045 h 779"/>
                <a:gd name="T78" fmla="*/ 677689 w 792"/>
                <a:gd name="T79" fmla="*/ 544947 h 779"/>
                <a:gd name="T80" fmla="*/ 300595 w 792"/>
                <a:gd name="T81" fmla="*/ 561160 h 779"/>
                <a:gd name="T82" fmla="*/ 561591 w 792"/>
                <a:gd name="T83" fmla="*/ 299045 h 779"/>
                <a:gd name="T84" fmla="*/ 38699 w 792"/>
                <a:gd name="T85" fmla="*/ 299045 h 7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92" h="779">
                  <a:moveTo>
                    <a:pt x="297" y="240"/>
                  </a:moveTo>
                  <a:lnTo>
                    <a:pt x="209" y="341"/>
                  </a:lnTo>
                  <a:lnTo>
                    <a:pt x="188" y="323"/>
                  </a:lnTo>
                  <a:lnTo>
                    <a:pt x="277" y="223"/>
                  </a:lnTo>
                  <a:lnTo>
                    <a:pt x="297" y="240"/>
                  </a:lnTo>
                  <a:close/>
                  <a:moveTo>
                    <a:pt x="390" y="323"/>
                  </a:moveTo>
                  <a:lnTo>
                    <a:pt x="276" y="224"/>
                  </a:lnTo>
                  <a:lnTo>
                    <a:pt x="294" y="203"/>
                  </a:lnTo>
                  <a:lnTo>
                    <a:pt x="408" y="303"/>
                  </a:lnTo>
                  <a:lnTo>
                    <a:pt x="390" y="323"/>
                  </a:lnTo>
                  <a:close/>
                  <a:moveTo>
                    <a:pt x="487" y="212"/>
                  </a:moveTo>
                  <a:lnTo>
                    <a:pt x="390" y="323"/>
                  </a:lnTo>
                  <a:lnTo>
                    <a:pt x="369" y="305"/>
                  </a:lnTo>
                  <a:lnTo>
                    <a:pt x="467" y="194"/>
                  </a:lnTo>
                  <a:lnTo>
                    <a:pt x="487" y="212"/>
                  </a:lnTo>
                  <a:close/>
                  <a:moveTo>
                    <a:pt x="492" y="181"/>
                  </a:moveTo>
                  <a:cubicBezTo>
                    <a:pt x="497" y="179"/>
                    <a:pt x="500" y="182"/>
                    <a:pt x="499" y="187"/>
                  </a:cubicBezTo>
                  <a:lnTo>
                    <a:pt x="495" y="203"/>
                  </a:lnTo>
                  <a:cubicBezTo>
                    <a:pt x="494" y="209"/>
                    <a:pt x="492" y="217"/>
                    <a:pt x="491" y="222"/>
                  </a:cubicBezTo>
                  <a:lnTo>
                    <a:pt x="488" y="239"/>
                  </a:lnTo>
                  <a:cubicBezTo>
                    <a:pt x="487" y="244"/>
                    <a:pt x="483" y="245"/>
                    <a:pt x="479" y="242"/>
                  </a:cubicBezTo>
                  <a:lnTo>
                    <a:pt x="465" y="230"/>
                  </a:lnTo>
                  <a:cubicBezTo>
                    <a:pt x="461" y="227"/>
                    <a:pt x="455" y="221"/>
                    <a:pt x="451" y="217"/>
                  </a:cubicBezTo>
                  <a:lnTo>
                    <a:pt x="437" y="206"/>
                  </a:lnTo>
                  <a:cubicBezTo>
                    <a:pt x="433" y="202"/>
                    <a:pt x="434" y="198"/>
                    <a:pt x="439" y="197"/>
                  </a:cubicBezTo>
                  <a:lnTo>
                    <a:pt x="456" y="192"/>
                  </a:lnTo>
                  <a:cubicBezTo>
                    <a:pt x="461" y="190"/>
                    <a:pt x="470" y="187"/>
                    <a:pt x="475" y="186"/>
                  </a:cubicBezTo>
                  <a:lnTo>
                    <a:pt x="492" y="181"/>
                  </a:lnTo>
                  <a:close/>
                  <a:moveTo>
                    <a:pt x="400" y="343"/>
                  </a:moveTo>
                  <a:lnTo>
                    <a:pt x="375" y="343"/>
                  </a:lnTo>
                  <a:cubicBezTo>
                    <a:pt x="368" y="343"/>
                    <a:pt x="362" y="349"/>
                    <a:pt x="362" y="356"/>
                  </a:cubicBezTo>
                  <a:lnTo>
                    <a:pt x="362" y="489"/>
                  </a:lnTo>
                  <a:lnTo>
                    <a:pt x="413" y="489"/>
                  </a:lnTo>
                  <a:lnTo>
                    <a:pt x="413" y="356"/>
                  </a:lnTo>
                  <a:cubicBezTo>
                    <a:pt x="413" y="349"/>
                    <a:pt x="407" y="343"/>
                    <a:pt x="400" y="343"/>
                  </a:cubicBezTo>
                  <a:close/>
                  <a:moveTo>
                    <a:pt x="312" y="298"/>
                  </a:moveTo>
                  <a:lnTo>
                    <a:pt x="287" y="298"/>
                  </a:lnTo>
                  <a:cubicBezTo>
                    <a:pt x="280" y="298"/>
                    <a:pt x="274" y="304"/>
                    <a:pt x="274" y="311"/>
                  </a:cubicBezTo>
                  <a:lnTo>
                    <a:pt x="274" y="489"/>
                  </a:lnTo>
                  <a:lnTo>
                    <a:pt x="325" y="489"/>
                  </a:lnTo>
                  <a:lnTo>
                    <a:pt x="325" y="311"/>
                  </a:lnTo>
                  <a:cubicBezTo>
                    <a:pt x="325" y="304"/>
                    <a:pt x="319" y="298"/>
                    <a:pt x="312" y="298"/>
                  </a:cubicBezTo>
                  <a:close/>
                  <a:moveTo>
                    <a:pt x="488" y="267"/>
                  </a:moveTo>
                  <a:lnTo>
                    <a:pt x="463" y="267"/>
                  </a:lnTo>
                  <a:cubicBezTo>
                    <a:pt x="456" y="267"/>
                    <a:pt x="450" y="273"/>
                    <a:pt x="450" y="281"/>
                  </a:cubicBezTo>
                  <a:lnTo>
                    <a:pt x="450" y="489"/>
                  </a:lnTo>
                  <a:lnTo>
                    <a:pt x="501" y="489"/>
                  </a:lnTo>
                  <a:lnTo>
                    <a:pt x="501" y="281"/>
                  </a:lnTo>
                  <a:cubicBezTo>
                    <a:pt x="501" y="273"/>
                    <a:pt x="495" y="267"/>
                    <a:pt x="488" y="267"/>
                  </a:cubicBezTo>
                  <a:close/>
                  <a:moveTo>
                    <a:pt x="224" y="390"/>
                  </a:moveTo>
                  <a:lnTo>
                    <a:pt x="200" y="390"/>
                  </a:lnTo>
                  <a:cubicBezTo>
                    <a:pt x="192" y="390"/>
                    <a:pt x="186" y="396"/>
                    <a:pt x="186" y="403"/>
                  </a:cubicBezTo>
                  <a:lnTo>
                    <a:pt x="186" y="489"/>
                  </a:lnTo>
                  <a:lnTo>
                    <a:pt x="237" y="489"/>
                  </a:lnTo>
                  <a:lnTo>
                    <a:pt x="237" y="403"/>
                  </a:lnTo>
                  <a:cubicBezTo>
                    <a:pt x="237" y="396"/>
                    <a:pt x="231" y="390"/>
                    <a:pt x="224" y="390"/>
                  </a:cubicBezTo>
                  <a:close/>
                  <a:moveTo>
                    <a:pt x="149" y="476"/>
                  </a:moveTo>
                  <a:cubicBezTo>
                    <a:pt x="149" y="483"/>
                    <a:pt x="144" y="489"/>
                    <a:pt x="136" y="489"/>
                  </a:cubicBezTo>
                  <a:cubicBezTo>
                    <a:pt x="129" y="489"/>
                    <a:pt x="123" y="483"/>
                    <a:pt x="123" y="476"/>
                  </a:cubicBezTo>
                  <a:lnTo>
                    <a:pt x="123" y="189"/>
                  </a:lnTo>
                  <a:cubicBezTo>
                    <a:pt x="123" y="182"/>
                    <a:pt x="129" y="176"/>
                    <a:pt x="136" y="176"/>
                  </a:cubicBezTo>
                  <a:cubicBezTo>
                    <a:pt x="143" y="176"/>
                    <a:pt x="149" y="182"/>
                    <a:pt x="149" y="189"/>
                  </a:cubicBezTo>
                  <a:lnTo>
                    <a:pt x="149" y="476"/>
                  </a:lnTo>
                  <a:close/>
                  <a:moveTo>
                    <a:pt x="531" y="463"/>
                  </a:moveTo>
                  <a:cubicBezTo>
                    <a:pt x="538" y="463"/>
                    <a:pt x="544" y="469"/>
                    <a:pt x="544" y="476"/>
                  </a:cubicBezTo>
                  <a:cubicBezTo>
                    <a:pt x="544" y="483"/>
                    <a:pt x="538" y="489"/>
                    <a:pt x="531" y="489"/>
                  </a:cubicBezTo>
                  <a:lnTo>
                    <a:pt x="136" y="489"/>
                  </a:lnTo>
                  <a:cubicBezTo>
                    <a:pt x="129" y="489"/>
                    <a:pt x="123" y="483"/>
                    <a:pt x="123" y="476"/>
                  </a:cubicBezTo>
                  <a:cubicBezTo>
                    <a:pt x="123" y="469"/>
                    <a:pt x="129" y="463"/>
                    <a:pt x="136" y="463"/>
                  </a:cubicBezTo>
                  <a:lnTo>
                    <a:pt x="531" y="463"/>
                  </a:lnTo>
                  <a:close/>
                  <a:moveTo>
                    <a:pt x="753" y="750"/>
                  </a:moveTo>
                  <a:cubicBezTo>
                    <a:pt x="732" y="770"/>
                    <a:pt x="706" y="779"/>
                    <a:pt x="680" y="779"/>
                  </a:cubicBezTo>
                  <a:cubicBezTo>
                    <a:pt x="654" y="779"/>
                    <a:pt x="628" y="770"/>
                    <a:pt x="608" y="750"/>
                  </a:cubicBezTo>
                  <a:lnTo>
                    <a:pt x="485" y="629"/>
                  </a:lnTo>
                  <a:cubicBezTo>
                    <a:pt x="440" y="653"/>
                    <a:pt x="388" y="666"/>
                    <a:pt x="334" y="666"/>
                  </a:cubicBezTo>
                  <a:cubicBezTo>
                    <a:pt x="149" y="666"/>
                    <a:pt x="0" y="517"/>
                    <a:pt x="0" y="332"/>
                  </a:cubicBezTo>
                  <a:cubicBezTo>
                    <a:pt x="0" y="149"/>
                    <a:pt x="149" y="0"/>
                    <a:pt x="334" y="0"/>
                  </a:cubicBezTo>
                  <a:cubicBezTo>
                    <a:pt x="517" y="0"/>
                    <a:pt x="666" y="149"/>
                    <a:pt x="666" y="332"/>
                  </a:cubicBezTo>
                  <a:cubicBezTo>
                    <a:pt x="666" y="387"/>
                    <a:pt x="653" y="439"/>
                    <a:pt x="630" y="484"/>
                  </a:cubicBezTo>
                  <a:lnTo>
                    <a:pt x="753" y="605"/>
                  </a:lnTo>
                  <a:cubicBezTo>
                    <a:pt x="792" y="645"/>
                    <a:pt x="792" y="709"/>
                    <a:pt x="753" y="750"/>
                  </a:cubicBezTo>
                  <a:close/>
                  <a:moveTo>
                    <a:pt x="334" y="623"/>
                  </a:moveTo>
                  <a:lnTo>
                    <a:pt x="334" y="623"/>
                  </a:lnTo>
                  <a:cubicBezTo>
                    <a:pt x="494" y="623"/>
                    <a:pt x="624" y="493"/>
                    <a:pt x="624" y="332"/>
                  </a:cubicBezTo>
                  <a:cubicBezTo>
                    <a:pt x="624" y="172"/>
                    <a:pt x="494" y="42"/>
                    <a:pt x="334" y="42"/>
                  </a:cubicBezTo>
                  <a:cubicBezTo>
                    <a:pt x="173" y="42"/>
                    <a:pt x="43" y="172"/>
                    <a:pt x="43" y="332"/>
                  </a:cubicBezTo>
                  <a:cubicBezTo>
                    <a:pt x="43" y="493"/>
                    <a:pt x="173" y="623"/>
                    <a:pt x="334" y="623"/>
                  </a:cubicBezTo>
                  <a:close/>
                </a:path>
              </a:pathLst>
            </a:custGeom>
            <a:solidFill>
              <a:schemeClr val="bg1"/>
            </a:solidFill>
            <a:ln>
              <a:noFill/>
            </a:ln>
          </p:spPr>
          <p:txBody>
            <a:bodyPr/>
            <a:lstStyle/>
            <a:p>
              <a:endParaRPr lang="zh-CN" altLang="en-US" sz="1180">
                <a:solidFill>
                  <a:schemeClr val="accent1"/>
                </a:solidFill>
              </a:endParaRPr>
            </a:p>
          </p:txBody>
        </p:sp>
      </p:grpSp>
      <p:cxnSp>
        <p:nvCxnSpPr>
          <p:cNvPr id="24" name="直接连接符 58"/>
          <p:cNvCxnSpPr/>
          <p:nvPr/>
        </p:nvCxnSpPr>
        <p:spPr>
          <a:xfrm>
            <a:off x="4805663" y="2579134"/>
            <a:ext cx="5056676"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772414" y="3016740"/>
            <a:ext cx="650240" cy="650240"/>
            <a:chOff x="6539" y="4640"/>
            <a:chExt cx="1024" cy="1024"/>
          </a:xfrm>
        </p:grpSpPr>
        <p:sp>
          <p:nvSpPr>
            <p:cNvPr id="26" name="椭圆 41"/>
            <p:cNvSpPr/>
            <p:nvPr/>
          </p:nvSpPr>
          <p:spPr>
            <a:xfrm>
              <a:off x="6539" y="4640"/>
              <a:ext cx="1025" cy="1025"/>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7" name="组 84"/>
            <p:cNvGrpSpPr/>
            <p:nvPr/>
          </p:nvGrpSpPr>
          <p:grpSpPr>
            <a:xfrm>
              <a:off x="6732" y="4866"/>
              <a:ext cx="639" cy="604"/>
              <a:chOff x="4321175" y="111125"/>
              <a:chExt cx="704850" cy="666750"/>
            </a:xfrm>
            <a:solidFill>
              <a:schemeClr val="bg1"/>
            </a:solidFill>
          </p:grpSpPr>
          <p:sp>
            <p:nvSpPr>
              <p:cNvPr id="28" name="Freeform 34"/>
              <p:cNvSpPr>
                <a:spLocks noEditPoints="1"/>
              </p:cNvSpPr>
              <p:nvPr>
                <p:custDataLst>
                  <p:tags r:id="rId2"/>
                </p:custDataLst>
              </p:nvPr>
            </p:nvSpPr>
            <p:spPr bwMode="auto">
              <a:xfrm>
                <a:off x="4321175" y="111125"/>
                <a:ext cx="704850" cy="666750"/>
              </a:xfrm>
              <a:custGeom>
                <a:avLst/>
                <a:gdLst/>
                <a:ahLst/>
                <a:cxnLst>
                  <a:cxn ang="0">
                    <a:pos x="444" y="0"/>
                  </a:cxn>
                  <a:cxn ang="0">
                    <a:pos x="0" y="0"/>
                  </a:cxn>
                  <a:cxn ang="0">
                    <a:pos x="0" y="54"/>
                  </a:cxn>
                  <a:cxn ang="0">
                    <a:pos x="36" y="54"/>
                  </a:cxn>
                  <a:cxn ang="0">
                    <a:pos x="36" y="330"/>
                  </a:cxn>
                  <a:cxn ang="0">
                    <a:pos x="194" y="330"/>
                  </a:cxn>
                  <a:cxn ang="0">
                    <a:pos x="194" y="368"/>
                  </a:cxn>
                  <a:cxn ang="0">
                    <a:pos x="194" y="368"/>
                  </a:cxn>
                  <a:cxn ang="0">
                    <a:pos x="172" y="374"/>
                  </a:cxn>
                  <a:cxn ang="0">
                    <a:pos x="154" y="382"/>
                  </a:cxn>
                  <a:cxn ang="0">
                    <a:pos x="148" y="386"/>
                  </a:cxn>
                  <a:cxn ang="0">
                    <a:pos x="144" y="392"/>
                  </a:cxn>
                  <a:cxn ang="0">
                    <a:pos x="140" y="398"/>
                  </a:cxn>
                  <a:cxn ang="0">
                    <a:pos x="140" y="404"/>
                  </a:cxn>
                  <a:cxn ang="0">
                    <a:pos x="140" y="404"/>
                  </a:cxn>
                  <a:cxn ang="0">
                    <a:pos x="142" y="408"/>
                  </a:cxn>
                  <a:cxn ang="0">
                    <a:pos x="146" y="410"/>
                  </a:cxn>
                  <a:cxn ang="0">
                    <a:pos x="166" y="416"/>
                  </a:cxn>
                  <a:cxn ang="0">
                    <a:pos x="192" y="418"/>
                  </a:cxn>
                  <a:cxn ang="0">
                    <a:pos x="222" y="420"/>
                  </a:cxn>
                  <a:cxn ang="0">
                    <a:pos x="252" y="418"/>
                  </a:cxn>
                  <a:cxn ang="0">
                    <a:pos x="278" y="416"/>
                  </a:cxn>
                  <a:cxn ang="0">
                    <a:pos x="298" y="410"/>
                  </a:cxn>
                  <a:cxn ang="0">
                    <a:pos x="302" y="408"/>
                  </a:cxn>
                  <a:cxn ang="0">
                    <a:pos x="304" y="404"/>
                  </a:cxn>
                  <a:cxn ang="0">
                    <a:pos x="304" y="404"/>
                  </a:cxn>
                  <a:cxn ang="0">
                    <a:pos x="304" y="398"/>
                  </a:cxn>
                  <a:cxn ang="0">
                    <a:pos x="300" y="392"/>
                  </a:cxn>
                  <a:cxn ang="0">
                    <a:pos x="296" y="386"/>
                  </a:cxn>
                  <a:cxn ang="0">
                    <a:pos x="290" y="382"/>
                  </a:cxn>
                  <a:cxn ang="0">
                    <a:pos x="272" y="374"/>
                  </a:cxn>
                  <a:cxn ang="0">
                    <a:pos x="250" y="368"/>
                  </a:cxn>
                  <a:cxn ang="0">
                    <a:pos x="250" y="330"/>
                  </a:cxn>
                  <a:cxn ang="0">
                    <a:pos x="408" y="330"/>
                  </a:cxn>
                  <a:cxn ang="0">
                    <a:pos x="408" y="54"/>
                  </a:cxn>
                  <a:cxn ang="0">
                    <a:pos x="444" y="54"/>
                  </a:cxn>
                  <a:cxn ang="0">
                    <a:pos x="444" y="0"/>
                  </a:cxn>
                  <a:cxn ang="0">
                    <a:pos x="444" y="0"/>
                  </a:cxn>
                  <a:cxn ang="0">
                    <a:pos x="378" y="300"/>
                  </a:cxn>
                  <a:cxn ang="0">
                    <a:pos x="66" y="300"/>
                  </a:cxn>
                  <a:cxn ang="0">
                    <a:pos x="66" y="56"/>
                  </a:cxn>
                  <a:cxn ang="0">
                    <a:pos x="378" y="56"/>
                  </a:cxn>
                  <a:cxn ang="0">
                    <a:pos x="378" y="300"/>
                  </a:cxn>
                  <a:cxn ang="0">
                    <a:pos x="378" y="300"/>
                  </a:cxn>
                </a:cxnLst>
                <a:rect l="0" t="0" r="r" b="b"/>
                <a:pathLst>
                  <a:path w="444" h="420">
                    <a:moveTo>
                      <a:pt x="444" y="0"/>
                    </a:moveTo>
                    <a:lnTo>
                      <a:pt x="0" y="0"/>
                    </a:lnTo>
                    <a:lnTo>
                      <a:pt x="0" y="54"/>
                    </a:lnTo>
                    <a:lnTo>
                      <a:pt x="36" y="54"/>
                    </a:lnTo>
                    <a:lnTo>
                      <a:pt x="36" y="330"/>
                    </a:lnTo>
                    <a:lnTo>
                      <a:pt x="194" y="330"/>
                    </a:lnTo>
                    <a:lnTo>
                      <a:pt x="194" y="368"/>
                    </a:lnTo>
                    <a:lnTo>
                      <a:pt x="194" y="368"/>
                    </a:lnTo>
                    <a:lnTo>
                      <a:pt x="172" y="374"/>
                    </a:lnTo>
                    <a:lnTo>
                      <a:pt x="154" y="382"/>
                    </a:lnTo>
                    <a:lnTo>
                      <a:pt x="148" y="386"/>
                    </a:lnTo>
                    <a:lnTo>
                      <a:pt x="144" y="392"/>
                    </a:lnTo>
                    <a:lnTo>
                      <a:pt x="140" y="398"/>
                    </a:lnTo>
                    <a:lnTo>
                      <a:pt x="140" y="404"/>
                    </a:lnTo>
                    <a:lnTo>
                      <a:pt x="140" y="404"/>
                    </a:lnTo>
                    <a:lnTo>
                      <a:pt x="142" y="408"/>
                    </a:lnTo>
                    <a:lnTo>
                      <a:pt x="146" y="410"/>
                    </a:lnTo>
                    <a:lnTo>
                      <a:pt x="166" y="416"/>
                    </a:lnTo>
                    <a:lnTo>
                      <a:pt x="192" y="418"/>
                    </a:lnTo>
                    <a:lnTo>
                      <a:pt x="222" y="420"/>
                    </a:lnTo>
                    <a:lnTo>
                      <a:pt x="252" y="418"/>
                    </a:lnTo>
                    <a:lnTo>
                      <a:pt x="278" y="416"/>
                    </a:lnTo>
                    <a:lnTo>
                      <a:pt x="298" y="410"/>
                    </a:lnTo>
                    <a:lnTo>
                      <a:pt x="302" y="408"/>
                    </a:lnTo>
                    <a:lnTo>
                      <a:pt x="304" y="404"/>
                    </a:lnTo>
                    <a:lnTo>
                      <a:pt x="304" y="404"/>
                    </a:lnTo>
                    <a:lnTo>
                      <a:pt x="304" y="398"/>
                    </a:lnTo>
                    <a:lnTo>
                      <a:pt x="300" y="392"/>
                    </a:lnTo>
                    <a:lnTo>
                      <a:pt x="296" y="386"/>
                    </a:lnTo>
                    <a:lnTo>
                      <a:pt x="290" y="382"/>
                    </a:lnTo>
                    <a:lnTo>
                      <a:pt x="272" y="374"/>
                    </a:lnTo>
                    <a:lnTo>
                      <a:pt x="250" y="368"/>
                    </a:lnTo>
                    <a:lnTo>
                      <a:pt x="250" y="330"/>
                    </a:lnTo>
                    <a:lnTo>
                      <a:pt x="408" y="330"/>
                    </a:lnTo>
                    <a:lnTo>
                      <a:pt x="408" y="54"/>
                    </a:lnTo>
                    <a:lnTo>
                      <a:pt x="444" y="54"/>
                    </a:lnTo>
                    <a:lnTo>
                      <a:pt x="444" y="0"/>
                    </a:lnTo>
                    <a:lnTo>
                      <a:pt x="444" y="0"/>
                    </a:lnTo>
                    <a:close/>
                    <a:moveTo>
                      <a:pt x="378" y="300"/>
                    </a:moveTo>
                    <a:lnTo>
                      <a:pt x="66" y="300"/>
                    </a:lnTo>
                    <a:lnTo>
                      <a:pt x="66" y="56"/>
                    </a:lnTo>
                    <a:lnTo>
                      <a:pt x="378" y="56"/>
                    </a:lnTo>
                    <a:lnTo>
                      <a:pt x="378" y="300"/>
                    </a:lnTo>
                    <a:lnTo>
                      <a:pt x="378" y="300"/>
                    </a:lnTo>
                    <a:close/>
                  </a:path>
                </a:pathLst>
              </a:custGeom>
              <a:grpFill/>
              <a:ln w="9525">
                <a:noFill/>
                <a:round/>
              </a:ln>
            </p:spPr>
            <p:txBody>
              <a:bodyPr vert="horz" wrap="square" lIns="121920" tIns="60960" rIns="121920" bIns="60960" numCol="1" anchor="t" anchorCtr="0" compatLnSpc="1"/>
              <a:lstStyle/>
              <a:p>
                <a:endParaRPr lang="zh-CN" altLang="en-US" sz="3200">
                  <a:solidFill>
                    <a:srgbClr val="000000"/>
                  </a:solidFill>
                </a:endParaRPr>
              </a:p>
            </p:txBody>
          </p:sp>
          <p:sp>
            <p:nvSpPr>
              <p:cNvPr id="29" name="Rectangle 35"/>
              <p:cNvSpPr>
                <a:spLocks noChangeArrowheads="1"/>
              </p:cNvSpPr>
              <p:nvPr>
                <p:custDataLst>
                  <p:tags r:id="rId3"/>
                </p:custDataLst>
              </p:nvPr>
            </p:nvSpPr>
            <p:spPr bwMode="auto">
              <a:xfrm>
                <a:off x="4476750" y="276225"/>
                <a:ext cx="139700" cy="142875"/>
              </a:xfrm>
              <a:prstGeom prst="rect">
                <a:avLst/>
              </a:prstGeom>
              <a:grpFill/>
              <a:ln w="9525">
                <a:noFill/>
                <a:miter lim="800000"/>
              </a:ln>
            </p:spPr>
            <p:txBody>
              <a:bodyPr vert="horz" wrap="square" lIns="121920" tIns="60960" rIns="121920" bIns="60960" numCol="1" anchor="t" anchorCtr="0" compatLnSpc="1"/>
              <a:lstStyle/>
              <a:p>
                <a:endParaRPr lang="zh-CN" altLang="en-US" sz="3200">
                  <a:solidFill>
                    <a:srgbClr val="000000"/>
                  </a:solidFill>
                </a:endParaRPr>
              </a:p>
            </p:txBody>
          </p:sp>
          <p:sp>
            <p:nvSpPr>
              <p:cNvPr id="30" name="Rectangle 36"/>
              <p:cNvSpPr>
                <a:spLocks noChangeArrowheads="1"/>
              </p:cNvSpPr>
              <p:nvPr>
                <p:custDataLst>
                  <p:tags r:id="rId4"/>
                </p:custDataLst>
              </p:nvPr>
            </p:nvSpPr>
            <p:spPr bwMode="auto">
              <a:xfrm>
                <a:off x="4667250" y="276225"/>
                <a:ext cx="203200" cy="50800"/>
              </a:xfrm>
              <a:prstGeom prst="rect">
                <a:avLst/>
              </a:prstGeom>
              <a:grpFill/>
              <a:ln w="9525">
                <a:noFill/>
                <a:miter lim="800000"/>
              </a:ln>
            </p:spPr>
            <p:txBody>
              <a:bodyPr vert="horz" wrap="square" lIns="121920" tIns="60960" rIns="121920" bIns="60960" numCol="1" anchor="t" anchorCtr="0" compatLnSpc="1"/>
              <a:lstStyle/>
              <a:p>
                <a:endParaRPr lang="zh-CN" altLang="en-US" sz="3200">
                  <a:solidFill>
                    <a:srgbClr val="000000"/>
                  </a:solidFill>
                </a:endParaRPr>
              </a:p>
            </p:txBody>
          </p:sp>
          <p:sp>
            <p:nvSpPr>
              <p:cNvPr id="31" name="Rectangle 37"/>
              <p:cNvSpPr>
                <a:spLocks noChangeArrowheads="1"/>
              </p:cNvSpPr>
              <p:nvPr>
                <p:custDataLst>
                  <p:tags r:id="rId5"/>
                </p:custDataLst>
              </p:nvPr>
            </p:nvSpPr>
            <p:spPr bwMode="auto">
              <a:xfrm>
                <a:off x="4667250" y="368300"/>
                <a:ext cx="203200" cy="50800"/>
              </a:xfrm>
              <a:prstGeom prst="rect">
                <a:avLst/>
              </a:prstGeom>
              <a:grpFill/>
              <a:ln w="9525">
                <a:noFill/>
                <a:miter lim="800000"/>
              </a:ln>
            </p:spPr>
            <p:txBody>
              <a:bodyPr vert="horz" wrap="square" lIns="121920" tIns="60960" rIns="121920" bIns="60960" numCol="1" anchor="t" anchorCtr="0" compatLnSpc="1"/>
              <a:lstStyle/>
              <a:p>
                <a:endParaRPr lang="zh-CN" altLang="en-US" sz="3200">
                  <a:solidFill>
                    <a:srgbClr val="000000"/>
                  </a:solidFill>
                </a:endParaRPr>
              </a:p>
            </p:txBody>
          </p:sp>
          <p:sp>
            <p:nvSpPr>
              <p:cNvPr id="32" name="Rectangle 38"/>
              <p:cNvSpPr>
                <a:spLocks noChangeArrowheads="1"/>
              </p:cNvSpPr>
              <p:nvPr>
                <p:custDataLst>
                  <p:tags r:id="rId6"/>
                </p:custDataLst>
              </p:nvPr>
            </p:nvSpPr>
            <p:spPr bwMode="auto">
              <a:xfrm>
                <a:off x="4476750" y="460375"/>
                <a:ext cx="393700" cy="50800"/>
              </a:xfrm>
              <a:prstGeom prst="rect">
                <a:avLst/>
              </a:prstGeom>
              <a:grpFill/>
              <a:ln w="9525">
                <a:noFill/>
                <a:miter lim="800000"/>
              </a:ln>
            </p:spPr>
            <p:txBody>
              <a:bodyPr vert="horz" wrap="square" lIns="121920" tIns="60960" rIns="121920" bIns="60960" numCol="1" anchor="t" anchorCtr="0" compatLnSpc="1"/>
              <a:lstStyle/>
              <a:p>
                <a:endParaRPr lang="zh-CN" altLang="en-US" sz="3200">
                  <a:solidFill>
                    <a:srgbClr val="000000"/>
                  </a:solidFill>
                </a:endParaRPr>
              </a:p>
            </p:txBody>
          </p:sp>
        </p:grpSp>
      </p:grpSp>
      <p:sp>
        <p:nvSpPr>
          <p:cNvPr id="33" name="矩形 67"/>
          <p:cNvSpPr/>
          <p:nvPr/>
        </p:nvSpPr>
        <p:spPr>
          <a:xfrm>
            <a:off x="5230406" y="880438"/>
            <a:ext cx="2974459" cy="461665"/>
          </a:xfrm>
          <a:prstGeom prst="rect">
            <a:avLst/>
          </a:prstGeom>
        </p:spPr>
        <p:txBody>
          <a:bodyPr wrap="square">
            <a:spAutoFit/>
          </a:bodyPr>
          <a:lstStyle/>
          <a:p>
            <a:r>
              <a:rPr lang="zh-CN" altLang="en-US" sz="2400" b="1" dirty="0">
                <a:solidFill>
                  <a:srgbClr val="093B5C"/>
                </a:solidFill>
                <a:latin typeface="微软雅黑" panose="020B0503020204020204" charset="-122"/>
                <a:ea typeface="微软雅黑" panose="020B0503020204020204" charset="-122"/>
              </a:rPr>
              <a:t>数据集获取难</a:t>
            </a:r>
            <a:endParaRPr lang="zh-CN" altLang="en-US" sz="2400" b="1" dirty="0">
              <a:solidFill>
                <a:srgbClr val="093B5C"/>
              </a:solidFill>
              <a:latin typeface="微软雅黑" panose="020B0503020204020204" charset="-122"/>
              <a:ea typeface="微软雅黑" panose="020B0503020204020204" charset="-122"/>
            </a:endParaRPr>
          </a:p>
        </p:txBody>
      </p:sp>
      <p:sp>
        <p:nvSpPr>
          <p:cNvPr id="34" name="矩形 69"/>
          <p:cNvSpPr/>
          <p:nvPr/>
        </p:nvSpPr>
        <p:spPr>
          <a:xfrm>
            <a:off x="5527975" y="2803833"/>
            <a:ext cx="4998174" cy="460375"/>
          </a:xfrm>
          <a:prstGeom prst="rect">
            <a:avLst/>
          </a:prstGeom>
        </p:spPr>
        <p:txBody>
          <a:bodyPr wrap="square">
            <a:spAutoFit/>
          </a:bodyPr>
          <a:lstStyle/>
          <a:p>
            <a:r>
              <a:rPr lang="zh-CN" altLang="en-US" sz="2400" b="1" dirty="0">
                <a:solidFill>
                  <a:srgbClr val="093B5C"/>
                </a:solidFill>
                <a:latin typeface="微软雅黑" panose="020B0503020204020204" charset="-122"/>
                <a:ea typeface="微软雅黑" panose="020B0503020204020204" charset="-122"/>
              </a:rPr>
              <a:t>如何精准</a:t>
            </a:r>
            <a:r>
              <a:rPr lang="zh-CN" altLang="en-US" sz="2400" b="1" dirty="0">
                <a:solidFill>
                  <a:srgbClr val="093B5C"/>
                </a:solidFill>
                <a:latin typeface="微软雅黑" panose="020B0503020204020204" charset="-122"/>
                <a:ea typeface="微软雅黑" panose="020B0503020204020204" charset="-122"/>
              </a:rPr>
              <a:t>检测用户输入的图片</a:t>
            </a:r>
            <a:endParaRPr lang="zh-CN" altLang="en-US" sz="2400" b="1" dirty="0">
              <a:solidFill>
                <a:srgbClr val="093B5C"/>
              </a:solidFill>
              <a:latin typeface="微软雅黑" panose="020B0503020204020204" charset="-122"/>
              <a:ea typeface="微软雅黑" panose="020B0503020204020204" charset="-122"/>
            </a:endParaRPr>
          </a:p>
        </p:txBody>
      </p:sp>
      <p:sp>
        <p:nvSpPr>
          <p:cNvPr id="35" name="矩形 70"/>
          <p:cNvSpPr/>
          <p:nvPr/>
        </p:nvSpPr>
        <p:spPr>
          <a:xfrm>
            <a:off x="5571244" y="3187555"/>
            <a:ext cx="6145530" cy="1198880"/>
          </a:xfrm>
          <a:prstGeom prst="rect">
            <a:avLst/>
          </a:prstGeom>
        </p:spPr>
        <p:txBody>
          <a:bodyPr wrap="square">
            <a:spAutoFit/>
          </a:bodyPr>
          <a:lstStyle/>
          <a:p>
            <a:pPr>
              <a:lnSpc>
                <a:spcPct val="150000"/>
              </a:lnSpc>
            </a:pPr>
            <a:r>
              <a:rPr lang="zh-CN" altLang="en-US" sz="1600" dirty="0">
                <a:latin typeface="楷体" panose="02010609060101010101" pitchFamily="49" charset="-122"/>
                <a:ea typeface="楷体" panose="02010609060101010101" pitchFamily="49" charset="-122"/>
                <a:sym typeface="+mn-ea"/>
              </a:rPr>
              <a:t>图片拍摄角度不同</a:t>
            </a:r>
            <a:endParaRPr lang="zh-CN" altLang="en-US" sz="1600" dirty="0">
              <a:latin typeface="楷体" panose="02010609060101010101" pitchFamily="49" charset="-122"/>
              <a:ea typeface="楷体" panose="02010609060101010101" pitchFamily="49" charset="-122"/>
              <a:sym typeface="+mn-ea"/>
            </a:endParaRPr>
          </a:p>
          <a:p>
            <a:pPr>
              <a:lnSpc>
                <a:spcPct val="150000"/>
              </a:lnSpc>
            </a:pPr>
            <a:r>
              <a:rPr lang="zh-CN" altLang="en-US" sz="1600" dirty="0">
                <a:latin typeface="楷体" panose="02010609060101010101" pitchFamily="49" charset="-122"/>
                <a:ea typeface="楷体" panose="02010609060101010101" pitchFamily="49" charset="-122"/>
                <a:sym typeface="+mn-ea"/>
              </a:rPr>
              <a:t>在阴影、模糊、光斑或部分遮挡条件下仍能提取出准确的题目信息</a:t>
            </a:r>
            <a:endParaRPr lang="zh-CN" altLang="en-US" sz="1600" dirty="0">
              <a:latin typeface="楷体" panose="02010609060101010101" pitchFamily="49" charset="-122"/>
              <a:ea typeface="楷体" panose="02010609060101010101" pitchFamily="49" charset="-122"/>
              <a:sym typeface="+mn-ea"/>
            </a:endParaRPr>
          </a:p>
          <a:p>
            <a:pPr>
              <a:lnSpc>
                <a:spcPct val="150000"/>
              </a:lnSpc>
            </a:pPr>
            <a:r>
              <a:rPr lang="zh-CN" altLang="en-US" sz="1600" dirty="0">
                <a:latin typeface="楷体" panose="02010609060101010101" pitchFamily="49" charset="-122"/>
                <a:ea typeface="楷体" panose="02010609060101010101" pitchFamily="49" charset="-122"/>
                <a:sym typeface="+mn-ea"/>
              </a:rPr>
              <a:t>数字间隔随机，数字之间存在符号影响分割</a:t>
            </a:r>
            <a:endParaRPr lang="zh-CN" altLang="en-US" sz="1400" dirty="0">
              <a:latin typeface="微软雅黑" panose="020B0503020204020204" charset="-122"/>
              <a:ea typeface="微软雅黑" panose="020B0503020204020204" charset="-122"/>
              <a:sym typeface="+mn-ea"/>
            </a:endParaRPr>
          </a:p>
        </p:txBody>
      </p:sp>
      <p:cxnSp>
        <p:nvCxnSpPr>
          <p:cNvPr id="36" name="直接连接符 59"/>
          <p:cNvCxnSpPr/>
          <p:nvPr/>
        </p:nvCxnSpPr>
        <p:spPr>
          <a:xfrm>
            <a:off x="5070643" y="4520332"/>
            <a:ext cx="5397576" cy="0"/>
          </a:xfrm>
          <a:prstGeom prst="line">
            <a:avLst/>
          </a:prstGeom>
          <a:noFill/>
          <a:ln w="12700">
            <a:solidFill>
              <a:srgbClr val="093B5C"/>
            </a:solidFill>
          </a:ln>
        </p:spPr>
        <p:style>
          <a:lnRef idx="2">
            <a:schemeClr val="accent1">
              <a:shade val="50000"/>
            </a:schemeClr>
          </a:lnRef>
          <a:fillRef idx="1">
            <a:schemeClr val="accent1"/>
          </a:fillRef>
          <a:effectRef idx="0">
            <a:schemeClr val="accent1"/>
          </a:effectRef>
          <a:fontRef idx="minor">
            <a:schemeClr val="lt1"/>
          </a:fontRef>
        </p:style>
      </p:cxnSp>
      <p:grpSp>
        <p:nvGrpSpPr>
          <p:cNvPr id="37" name="组合 36"/>
          <p:cNvGrpSpPr/>
          <p:nvPr/>
        </p:nvGrpSpPr>
        <p:grpSpPr>
          <a:xfrm>
            <a:off x="5098170" y="4820335"/>
            <a:ext cx="650240" cy="650240"/>
            <a:chOff x="7163" y="7508"/>
            <a:chExt cx="1024" cy="1024"/>
          </a:xfrm>
        </p:grpSpPr>
        <p:sp>
          <p:nvSpPr>
            <p:cNvPr id="38" name="椭圆 42"/>
            <p:cNvSpPr/>
            <p:nvPr/>
          </p:nvSpPr>
          <p:spPr>
            <a:xfrm>
              <a:off x="7163" y="7508"/>
              <a:ext cx="1025" cy="1025"/>
            </a:xfrm>
            <a:prstGeom prst="ellipse">
              <a:avLst/>
            </a:prstGeom>
            <a:solidFill>
              <a:srgbClr val="093B5C"/>
            </a:solidFill>
            <a:ln w="25400">
              <a:solidFill>
                <a:srgbClr val="08345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Freeform 34"/>
            <p:cNvSpPr>
              <a:spLocks noChangeAspect="1" noEditPoints="1"/>
            </p:cNvSpPr>
            <p:nvPr>
              <p:custDataLst>
                <p:tags r:id="rId7"/>
              </p:custDataLst>
            </p:nvPr>
          </p:nvSpPr>
          <p:spPr bwMode="auto">
            <a:xfrm>
              <a:off x="7371" y="7612"/>
              <a:ext cx="587" cy="800"/>
            </a:xfrm>
            <a:custGeom>
              <a:avLst/>
              <a:gdLst>
                <a:gd name="T0" fmla="*/ 128715 w 709"/>
                <a:gd name="T1" fmla="*/ 322149 h 965"/>
                <a:gd name="T2" fmla="*/ 196223 w 709"/>
                <a:gd name="T3" fmla="*/ 480524 h 965"/>
                <a:gd name="T4" fmla="*/ 251130 w 709"/>
                <a:gd name="T5" fmla="*/ 607403 h 965"/>
                <a:gd name="T6" fmla="*/ 374444 w 709"/>
                <a:gd name="T7" fmla="*/ 611003 h 965"/>
                <a:gd name="T8" fmla="*/ 401447 w 709"/>
                <a:gd name="T9" fmla="*/ 560611 h 965"/>
                <a:gd name="T10" fmla="*/ 469855 w 709"/>
                <a:gd name="T11" fmla="*/ 432831 h 965"/>
                <a:gd name="T12" fmla="*/ 319538 w 709"/>
                <a:gd name="T13" fmla="*/ 132279 h 965"/>
                <a:gd name="T14" fmla="*/ 264631 w 709"/>
                <a:gd name="T15" fmla="*/ 650597 h 965"/>
                <a:gd name="T16" fmla="*/ 201624 w 709"/>
                <a:gd name="T17" fmla="*/ 578608 h 965"/>
                <a:gd name="T18" fmla="*/ 135916 w 709"/>
                <a:gd name="T19" fmla="*/ 455328 h 965"/>
                <a:gd name="T20" fmla="*/ 319538 w 709"/>
                <a:gd name="T21" fmla="*/ 91785 h 965"/>
                <a:gd name="T22" fmla="*/ 503159 w 709"/>
                <a:gd name="T23" fmla="*/ 455328 h 965"/>
                <a:gd name="T24" fmla="*/ 436551 w 709"/>
                <a:gd name="T25" fmla="*/ 578608 h 965"/>
                <a:gd name="T26" fmla="*/ 374444 w 709"/>
                <a:gd name="T27" fmla="*/ 650597 h 965"/>
                <a:gd name="T28" fmla="*/ 228627 w 709"/>
                <a:gd name="T29" fmla="*/ 778376 h 965"/>
                <a:gd name="T30" fmla="*/ 383445 w 709"/>
                <a:gd name="T31" fmla="*/ 807172 h 965"/>
                <a:gd name="T32" fmla="*/ 383445 w 709"/>
                <a:gd name="T33" fmla="*/ 748681 h 965"/>
                <a:gd name="T34" fmla="*/ 246629 w 709"/>
                <a:gd name="T35" fmla="*/ 796373 h 965"/>
                <a:gd name="T36" fmla="*/ 395146 w 709"/>
                <a:gd name="T37" fmla="*/ 796373 h 965"/>
                <a:gd name="T38" fmla="*/ 413149 w 709"/>
                <a:gd name="T39" fmla="*/ 778376 h 965"/>
                <a:gd name="T40" fmla="*/ 228627 w 709"/>
                <a:gd name="T41" fmla="*/ 685691 h 965"/>
                <a:gd name="T42" fmla="*/ 413149 w 709"/>
                <a:gd name="T43" fmla="*/ 778376 h 965"/>
                <a:gd name="T44" fmla="*/ 411348 w 709"/>
                <a:gd name="T45" fmla="*/ 362642 h 965"/>
                <a:gd name="T46" fmla="*/ 349241 w 709"/>
                <a:gd name="T47" fmla="*/ 424733 h 965"/>
                <a:gd name="T48" fmla="*/ 288934 w 709"/>
                <a:gd name="T49" fmla="*/ 424733 h 965"/>
                <a:gd name="T50" fmla="*/ 226827 w 709"/>
                <a:gd name="T51" fmla="*/ 362642 h 965"/>
                <a:gd name="T52" fmla="*/ 226827 w 709"/>
                <a:gd name="T53" fmla="*/ 302352 h 965"/>
                <a:gd name="T54" fmla="*/ 288934 w 709"/>
                <a:gd name="T55" fmla="*/ 239362 h 965"/>
                <a:gd name="T56" fmla="*/ 349241 w 709"/>
                <a:gd name="T57" fmla="*/ 239362 h 965"/>
                <a:gd name="T58" fmla="*/ 411348 w 709"/>
                <a:gd name="T59" fmla="*/ 302352 h 965"/>
                <a:gd name="T60" fmla="*/ 612972 w 709"/>
                <a:gd name="T61" fmla="*/ 293353 h 965"/>
                <a:gd name="T62" fmla="*/ 580568 w 709"/>
                <a:gd name="T63" fmla="*/ 322149 h 965"/>
                <a:gd name="T64" fmla="*/ 612972 w 709"/>
                <a:gd name="T65" fmla="*/ 341046 h 965"/>
                <a:gd name="T66" fmla="*/ 612972 w 709"/>
                <a:gd name="T67" fmla="*/ 293353 h 965"/>
                <a:gd name="T68" fmla="*/ 542764 w 709"/>
                <a:gd name="T69" fmla="*/ 127780 h 965"/>
                <a:gd name="T70" fmla="*/ 509460 w 709"/>
                <a:gd name="T71" fmla="*/ 94485 h 965"/>
                <a:gd name="T72" fmla="*/ 518461 w 709"/>
                <a:gd name="T73" fmla="*/ 152976 h 965"/>
                <a:gd name="T74" fmla="*/ 342040 w 709"/>
                <a:gd name="T75" fmla="*/ 61190 h 965"/>
                <a:gd name="T76" fmla="*/ 318637 w 709"/>
                <a:gd name="T77" fmla="*/ 0 h 965"/>
                <a:gd name="T78" fmla="*/ 294335 w 709"/>
                <a:gd name="T79" fmla="*/ 61190 h 965"/>
                <a:gd name="T80" fmla="*/ 117014 w 709"/>
                <a:gd name="T81" fmla="*/ 155675 h 965"/>
                <a:gd name="T82" fmla="*/ 127815 w 709"/>
                <a:gd name="T83" fmla="*/ 98084 h 965"/>
                <a:gd name="T84" fmla="*/ 93611 w 709"/>
                <a:gd name="T85" fmla="*/ 132279 h 965"/>
                <a:gd name="T86" fmla="*/ 57607 w 709"/>
                <a:gd name="T87" fmla="*/ 322149 h 965"/>
                <a:gd name="T88" fmla="*/ 25203 w 709"/>
                <a:gd name="T89" fmla="*/ 293353 h 965"/>
                <a:gd name="T90" fmla="*/ 25203 w 709"/>
                <a:gd name="T91" fmla="*/ 341046 h 965"/>
                <a:gd name="T92" fmla="*/ 57607 w 709"/>
                <a:gd name="T93" fmla="*/ 322149 h 9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09" h="965">
                  <a:moveTo>
                    <a:pt x="355" y="147"/>
                  </a:moveTo>
                  <a:cubicBezTo>
                    <a:pt x="238" y="147"/>
                    <a:pt x="143" y="241"/>
                    <a:pt x="143" y="358"/>
                  </a:cubicBezTo>
                  <a:cubicBezTo>
                    <a:pt x="143" y="414"/>
                    <a:pt x="187" y="481"/>
                    <a:pt x="188" y="481"/>
                  </a:cubicBezTo>
                  <a:cubicBezTo>
                    <a:pt x="197" y="496"/>
                    <a:pt x="210" y="519"/>
                    <a:pt x="218" y="534"/>
                  </a:cubicBezTo>
                  <a:lnTo>
                    <a:pt x="264" y="623"/>
                  </a:lnTo>
                  <a:cubicBezTo>
                    <a:pt x="272" y="639"/>
                    <a:pt x="279" y="662"/>
                    <a:pt x="279" y="675"/>
                  </a:cubicBezTo>
                  <a:cubicBezTo>
                    <a:pt x="279" y="675"/>
                    <a:pt x="284" y="679"/>
                    <a:pt x="294" y="679"/>
                  </a:cubicBezTo>
                  <a:lnTo>
                    <a:pt x="416" y="679"/>
                  </a:lnTo>
                  <a:cubicBezTo>
                    <a:pt x="425" y="679"/>
                    <a:pt x="430" y="675"/>
                    <a:pt x="431" y="674"/>
                  </a:cubicBezTo>
                  <a:cubicBezTo>
                    <a:pt x="430" y="662"/>
                    <a:pt x="437" y="639"/>
                    <a:pt x="446" y="623"/>
                  </a:cubicBezTo>
                  <a:lnTo>
                    <a:pt x="491" y="534"/>
                  </a:lnTo>
                  <a:cubicBezTo>
                    <a:pt x="499" y="519"/>
                    <a:pt x="513" y="495"/>
                    <a:pt x="522" y="481"/>
                  </a:cubicBezTo>
                  <a:cubicBezTo>
                    <a:pt x="537" y="458"/>
                    <a:pt x="566" y="402"/>
                    <a:pt x="566" y="358"/>
                  </a:cubicBezTo>
                  <a:cubicBezTo>
                    <a:pt x="566" y="241"/>
                    <a:pt x="471" y="147"/>
                    <a:pt x="355" y="147"/>
                  </a:cubicBezTo>
                  <a:close/>
                  <a:moveTo>
                    <a:pt x="416" y="723"/>
                  </a:moveTo>
                  <a:lnTo>
                    <a:pt x="294" y="723"/>
                  </a:lnTo>
                  <a:cubicBezTo>
                    <a:pt x="261" y="723"/>
                    <a:pt x="235" y="702"/>
                    <a:pt x="235" y="675"/>
                  </a:cubicBezTo>
                  <a:cubicBezTo>
                    <a:pt x="235" y="671"/>
                    <a:pt x="231" y="656"/>
                    <a:pt x="224" y="643"/>
                  </a:cubicBezTo>
                  <a:lnTo>
                    <a:pt x="179" y="554"/>
                  </a:lnTo>
                  <a:cubicBezTo>
                    <a:pt x="172" y="540"/>
                    <a:pt x="159" y="519"/>
                    <a:pt x="151" y="506"/>
                  </a:cubicBezTo>
                  <a:cubicBezTo>
                    <a:pt x="145" y="498"/>
                    <a:pt x="99" y="425"/>
                    <a:pt x="99" y="358"/>
                  </a:cubicBezTo>
                  <a:cubicBezTo>
                    <a:pt x="99" y="217"/>
                    <a:pt x="214" y="102"/>
                    <a:pt x="355" y="102"/>
                  </a:cubicBezTo>
                  <a:cubicBezTo>
                    <a:pt x="495" y="102"/>
                    <a:pt x="610" y="217"/>
                    <a:pt x="610" y="358"/>
                  </a:cubicBezTo>
                  <a:cubicBezTo>
                    <a:pt x="610" y="425"/>
                    <a:pt x="564" y="498"/>
                    <a:pt x="559" y="506"/>
                  </a:cubicBezTo>
                  <a:cubicBezTo>
                    <a:pt x="550" y="518"/>
                    <a:pt x="537" y="541"/>
                    <a:pt x="530" y="554"/>
                  </a:cubicBezTo>
                  <a:lnTo>
                    <a:pt x="485" y="643"/>
                  </a:lnTo>
                  <a:cubicBezTo>
                    <a:pt x="478" y="656"/>
                    <a:pt x="475" y="671"/>
                    <a:pt x="475" y="675"/>
                  </a:cubicBezTo>
                  <a:cubicBezTo>
                    <a:pt x="475" y="702"/>
                    <a:pt x="449" y="723"/>
                    <a:pt x="416" y="723"/>
                  </a:cubicBezTo>
                  <a:close/>
                  <a:moveTo>
                    <a:pt x="287" y="832"/>
                  </a:moveTo>
                  <a:cubicBezTo>
                    <a:pt x="269" y="832"/>
                    <a:pt x="254" y="846"/>
                    <a:pt x="254" y="865"/>
                  </a:cubicBezTo>
                  <a:cubicBezTo>
                    <a:pt x="254" y="883"/>
                    <a:pt x="269" y="897"/>
                    <a:pt x="287" y="897"/>
                  </a:cubicBezTo>
                  <a:lnTo>
                    <a:pt x="426" y="897"/>
                  </a:lnTo>
                  <a:cubicBezTo>
                    <a:pt x="444" y="897"/>
                    <a:pt x="459" y="883"/>
                    <a:pt x="459" y="865"/>
                  </a:cubicBezTo>
                  <a:cubicBezTo>
                    <a:pt x="459" y="846"/>
                    <a:pt x="444" y="832"/>
                    <a:pt x="426" y="832"/>
                  </a:cubicBezTo>
                  <a:lnTo>
                    <a:pt x="287" y="832"/>
                  </a:lnTo>
                  <a:close/>
                  <a:moveTo>
                    <a:pt x="274" y="885"/>
                  </a:moveTo>
                  <a:cubicBezTo>
                    <a:pt x="276" y="929"/>
                    <a:pt x="312" y="965"/>
                    <a:pt x="356" y="965"/>
                  </a:cubicBezTo>
                  <a:cubicBezTo>
                    <a:pt x="401" y="965"/>
                    <a:pt x="437" y="929"/>
                    <a:pt x="439" y="885"/>
                  </a:cubicBezTo>
                  <a:lnTo>
                    <a:pt x="274" y="885"/>
                  </a:lnTo>
                  <a:close/>
                  <a:moveTo>
                    <a:pt x="459" y="865"/>
                  </a:moveTo>
                  <a:lnTo>
                    <a:pt x="254" y="865"/>
                  </a:lnTo>
                  <a:lnTo>
                    <a:pt x="254" y="762"/>
                  </a:lnTo>
                  <a:lnTo>
                    <a:pt x="459" y="762"/>
                  </a:lnTo>
                  <a:lnTo>
                    <a:pt x="459" y="865"/>
                  </a:lnTo>
                  <a:close/>
                  <a:moveTo>
                    <a:pt x="491" y="369"/>
                  </a:moveTo>
                  <a:cubicBezTo>
                    <a:pt x="491" y="388"/>
                    <a:pt x="476" y="403"/>
                    <a:pt x="457" y="403"/>
                  </a:cubicBezTo>
                  <a:lnTo>
                    <a:pt x="388" y="403"/>
                  </a:lnTo>
                  <a:lnTo>
                    <a:pt x="388" y="472"/>
                  </a:lnTo>
                  <a:cubicBezTo>
                    <a:pt x="388" y="491"/>
                    <a:pt x="373" y="506"/>
                    <a:pt x="355" y="506"/>
                  </a:cubicBezTo>
                  <a:cubicBezTo>
                    <a:pt x="336" y="506"/>
                    <a:pt x="321" y="491"/>
                    <a:pt x="321" y="472"/>
                  </a:cubicBezTo>
                  <a:lnTo>
                    <a:pt x="321" y="403"/>
                  </a:lnTo>
                  <a:lnTo>
                    <a:pt x="252" y="403"/>
                  </a:lnTo>
                  <a:cubicBezTo>
                    <a:pt x="233" y="403"/>
                    <a:pt x="218" y="388"/>
                    <a:pt x="218" y="369"/>
                  </a:cubicBezTo>
                  <a:cubicBezTo>
                    <a:pt x="218" y="351"/>
                    <a:pt x="233" y="336"/>
                    <a:pt x="252" y="336"/>
                  </a:cubicBezTo>
                  <a:lnTo>
                    <a:pt x="321" y="336"/>
                  </a:lnTo>
                  <a:lnTo>
                    <a:pt x="321" y="266"/>
                  </a:lnTo>
                  <a:cubicBezTo>
                    <a:pt x="321" y="248"/>
                    <a:pt x="336" y="233"/>
                    <a:pt x="355" y="233"/>
                  </a:cubicBezTo>
                  <a:cubicBezTo>
                    <a:pt x="373" y="233"/>
                    <a:pt x="388" y="248"/>
                    <a:pt x="388" y="266"/>
                  </a:cubicBezTo>
                  <a:lnTo>
                    <a:pt x="388" y="336"/>
                  </a:lnTo>
                  <a:lnTo>
                    <a:pt x="457" y="336"/>
                  </a:lnTo>
                  <a:cubicBezTo>
                    <a:pt x="476" y="336"/>
                    <a:pt x="491" y="351"/>
                    <a:pt x="491" y="369"/>
                  </a:cubicBezTo>
                  <a:close/>
                  <a:moveTo>
                    <a:pt x="681" y="326"/>
                  </a:moveTo>
                  <a:lnTo>
                    <a:pt x="643" y="326"/>
                  </a:lnTo>
                  <a:cubicBezTo>
                    <a:pt x="644" y="336"/>
                    <a:pt x="645" y="347"/>
                    <a:pt x="645" y="358"/>
                  </a:cubicBezTo>
                  <a:cubicBezTo>
                    <a:pt x="645" y="365"/>
                    <a:pt x="644" y="372"/>
                    <a:pt x="643" y="379"/>
                  </a:cubicBezTo>
                  <a:lnTo>
                    <a:pt x="681" y="379"/>
                  </a:lnTo>
                  <a:cubicBezTo>
                    <a:pt x="696" y="379"/>
                    <a:pt x="709" y="367"/>
                    <a:pt x="709" y="352"/>
                  </a:cubicBezTo>
                  <a:cubicBezTo>
                    <a:pt x="709" y="338"/>
                    <a:pt x="696" y="326"/>
                    <a:pt x="681" y="326"/>
                  </a:cubicBezTo>
                  <a:close/>
                  <a:moveTo>
                    <a:pt x="576" y="170"/>
                  </a:moveTo>
                  <a:lnTo>
                    <a:pt x="603" y="142"/>
                  </a:lnTo>
                  <a:cubicBezTo>
                    <a:pt x="614" y="131"/>
                    <a:pt x="614" y="114"/>
                    <a:pt x="604" y="104"/>
                  </a:cubicBezTo>
                  <a:cubicBezTo>
                    <a:pt x="594" y="94"/>
                    <a:pt x="577" y="94"/>
                    <a:pt x="566" y="105"/>
                  </a:cubicBezTo>
                  <a:lnTo>
                    <a:pt x="538" y="132"/>
                  </a:lnTo>
                  <a:cubicBezTo>
                    <a:pt x="552" y="144"/>
                    <a:pt x="564" y="156"/>
                    <a:pt x="576" y="170"/>
                  </a:cubicBezTo>
                  <a:close/>
                  <a:moveTo>
                    <a:pt x="354" y="67"/>
                  </a:moveTo>
                  <a:cubicBezTo>
                    <a:pt x="363" y="67"/>
                    <a:pt x="372" y="68"/>
                    <a:pt x="380" y="68"/>
                  </a:cubicBezTo>
                  <a:lnTo>
                    <a:pt x="380" y="27"/>
                  </a:lnTo>
                  <a:cubicBezTo>
                    <a:pt x="380" y="12"/>
                    <a:pt x="368" y="0"/>
                    <a:pt x="354" y="0"/>
                  </a:cubicBezTo>
                  <a:cubicBezTo>
                    <a:pt x="339" y="0"/>
                    <a:pt x="327" y="12"/>
                    <a:pt x="327" y="27"/>
                  </a:cubicBezTo>
                  <a:lnTo>
                    <a:pt x="327" y="68"/>
                  </a:lnTo>
                  <a:cubicBezTo>
                    <a:pt x="336" y="68"/>
                    <a:pt x="345" y="67"/>
                    <a:pt x="354" y="67"/>
                  </a:cubicBezTo>
                  <a:close/>
                  <a:moveTo>
                    <a:pt x="130" y="173"/>
                  </a:moveTo>
                  <a:cubicBezTo>
                    <a:pt x="142" y="159"/>
                    <a:pt x="154" y="147"/>
                    <a:pt x="168" y="135"/>
                  </a:cubicBezTo>
                  <a:lnTo>
                    <a:pt x="142" y="109"/>
                  </a:lnTo>
                  <a:cubicBezTo>
                    <a:pt x="131" y="99"/>
                    <a:pt x="114" y="98"/>
                    <a:pt x="104" y="109"/>
                  </a:cubicBezTo>
                  <a:cubicBezTo>
                    <a:pt x="93" y="119"/>
                    <a:pt x="94" y="136"/>
                    <a:pt x="104" y="147"/>
                  </a:cubicBezTo>
                  <a:lnTo>
                    <a:pt x="130" y="173"/>
                  </a:lnTo>
                  <a:close/>
                  <a:moveTo>
                    <a:pt x="64" y="358"/>
                  </a:moveTo>
                  <a:cubicBezTo>
                    <a:pt x="64" y="347"/>
                    <a:pt x="64" y="336"/>
                    <a:pt x="66" y="326"/>
                  </a:cubicBezTo>
                  <a:lnTo>
                    <a:pt x="28" y="326"/>
                  </a:lnTo>
                  <a:cubicBezTo>
                    <a:pt x="13" y="326"/>
                    <a:pt x="0" y="338"/>
                    <a:pt x="0" y="352"/>
                  </a:cubicBezTo>
                  <a:cubicBezTo>
                    <a:pt x="0" y="367"/>
                    <a:pt x="13" y="379"/>
                    <a:pt x="28" y="379"/>
                  </a:cubicBezTo>
                  <a:lnTo>
                    <a:pt x="65" y="379"/>
                  </a:lnTo>
                  <a:cubicBezTo>
                    <a:pt x="64" y="372"/>
                    <a:pt x="64" y="365"/>
                    <a:pt x="64" y="358"/>
                  </a:cubicBezTo>
                  <a:close/>
                </a:path>
              </a:pathLst>
            </a:custGeom>
            <a:solidFill>
              <a:schemeClr val="bg1"/>
            </a:solidFill>
            <a:ln>
              <a:noFill/>
            </a:ln>
          </p:spPr>
          <p:txBody>
            <a:bodyPr/>
            <a:lstStyle/>
            <a:p>
              <a:endParaRPr lang="zh-CN" altLang="en-US" sz="1180">
                <a:solidFill>
                  <a:schemeClr val="accent1"/>
                </a:solidFill>
              </a:endParaRPr>
            </a:p>
          </p:txBody>
        </p:sp>
      </p:grpSp>
      <p:sp>
        <p:nvSpPr>
          <p:cNvPr id="41" name="矩形 71"/>
          <p:cNvSpPr/>
          <p:nvPr/>
        </p:nvSpPr>
        <p:spPr>
          <a:xfrm>
            <a:off x="5862621" y="4690100"/>
            <a:ext cx="5629364" cy="460375"/>
          </a:xfrm>
          <a:prstGeom prst="rect">
            <a:avLst/>
          </a:prstGeom>
        </p:spPr>
        <p:txBody>
          <a:bodyPr wrap="square">
            <a:spAutoFit/>
          </a:bodyPr>
          <a:lstStyle/>
          <a:p>
            <a:r>
              <a:rPr lang="zh-CN" altLang="en-US" sz="2400" b="1" dirty="0">
                <a:solidFill>
                  <a:srgbClr val="093B5C"/>
                </a:solidFill>
                <a:latin typeface="微软雅黑" panose="020B0503020204020204" charset="-122"/>
                <a:ea typeface="微软雅黑" panose="020B0503020204020204" charset="-122"/>
              </a:rPr>
              <a:t>提高模型的</a:t>
            </a:r>
            <a:r>
              <a:rPr lang="zh-CN" altLang="en-US" sz="2400" b="1" dirty="0">
                <a:solidFill>
                  <a:srgbClr val="093B5C"/>
                </a:solidFill>
                <a:latin typeface="微软雅黑" panose="020B0503020204020204" charset="-122"/>
                <a:ea typeface="微软雅黑" panose="020B0503020204020204" charset="-122"/>
              </a:rPr>
              <a:t>鲁棒性</a:t>
            </a:r>
            <a:endParaRPr lang="zh-CN" altLang="en-US" sz="2400" b="1" dirty="0">
              <a:solidFill>
                <a:srgbClr val="093B5C"/>
              </a:solidFill>
              <a:latin typeface="微软雅黑" panose="020B0503020204020204" charset="-122"/>
              <a:ea typeface="微软雅黑" panose="020B0503020204020204" charset="-122"/>
            </a:endParaRPr>
          </a:p>
        </p:txBody>
      </p:sp>
      <p:sp>
        <p:nvSpPr>
          <p:cNvPr id="40" name="矩形 72"/>
          <p:cNvSpPr/>
          <p:nvPr/>
        </p:nvSpPr>
        <p:spPr>
          <a:xfrm>
            <a:off x="5886801" y="5095508"/>
            <a:ext cx="6432834" cy="1198880"/>
          </a:xfrm>
          <a:prstGeom prst="rect">
            <a:avLst/>
          </a:prstGeom>
        </p:spPr>
        <p:txBody>
          <a:bodyPr wrap="square">
            <a:spAutoFit/>
          </a:bodyPr>
          <a:p>
            <a:pPr>
              <a:lnSpc>
                <a:spcPct val="150000"/>
              </a:lnSpc>
            </a:pPr>
            <a:r>
              <a:rPr lang="zh-CN" altLang="en-US" sz="1600" dirty="0">
                <a:latin typeface="楷体" panose="02010609060101010101" pitchFamily="49" charset="-122"/>
                <a:ea typeface="楷体" panose="02010609060101010101" pitchFamily="49" charset="-122"/>
                <a:sym typeface="+mn-ea"/>
              </a:rPr>
              <a:t>在少量现有数据集的情况下对各类算式进行识别</a:t>
            </a:r>
            <a:endParaRPr lang="en-US" altLang="zh-CN" sz="1600" dirty="0">
              <a:latin typeface="楷体" panose="02010609060101010101" pitchFamily="49" charset="-122"/>
              <a:ea typeface="楷体" panose="02010609060101010101" pitchFamily="49" charset="-122"/>
              <a:sym typeface="+mn-ea"/>
            </a:endParaRPr>
          </a:p>
          <a:p>
            <a:pPr>
              <a:lnSpc>
                <a:spcPct val="150000"/>
              </a:lnSpc>
            </a:pPr>
            <a:r>
              <a:rPr lang="zh-CN" altLang="en-US" sz="1600" dirty="0">
                <a:latin typeface="楷体" panose="02010609060101010101" pitchFamily="49" charset="-122"/>
                <a:ea typeface="楷体" panose="02010609060101010101" pitchFamily="49" charset="-122"/>
                <a:sym typeface="+mn-ea"/>
              </a:rPr>
              <a:t>对于识别结果的冗余或错误进行纠错</a:t>
            </a:r>
            <a:r>
              <a:rPr lang="zh-CN" altLang="en-US" sz="1600" dirty="0">
                <a:latin typeface="楷体" panose="02010609060101010101" pitchFamily="49" charset="-122"/>
                <a:ea typeface="楷体" panose="02010609060101010101" pitchFamily="49" charset="-122"/>
                <a:sym typeface="+mn-ea"/>
              </a:rPr>
              <a:t>能力</a:t>
            </a:r>
            <a:endParaRPr lang="zh-CN" altLang="en-US" sz="1600" dirty="0">
              <a:latin typeface="楷体" panose="02010609060101010101" pitchFamily="49" charset="-122"/>
              <a:ea typeface="楷体" panose="02010609060101010101" pitchFamily="49" charset="-122"/>
              <a:sym typeface="+mn-ea"/>
            </a:endParaRPr>
          </a:p>
          <a:p>
            <a:pPr>
              <a:lnSpc>
                <a:spcPct val="150000"/>
              </a:lnSpc>
            </a:pPr>
            <a:r>
              <a:rPr lang="zh-CN" altLang="en-US" sz="1600" dirty="0">
                <a:latin typeface="楷体" panose="02010609060101010101" pitchFamily="49" charset="-122"/>
                <a:ea typeface="楷体" panose="02010609060101010101" pitchFamily="49" charset="-122"/>
                <a:sym typeface="+mn-ea"/>
              </a:rPr>
              <a:t>对</a:t>
            </a:r>
            <a:r>
              <a:rPr lang="zh-CN" altLang="en-US" sz="1600" dirty="0">
                <a:latin typeface="楷体" panose="02010609060101010101" pitchFamily="49" charset="-122"/>
                <a:ea typeface="楷体" panose="02010609060101010101" pitchFamily="49" charset="-122"/>
                <a:sym typeface="+mn-ea"/>
              </a:rPr>
              <a:t>不同算式类型进行判断，空间信息的获取</a:t>
            </a:r>
            <a:endParaRPr lang="en-US" altLang="zh-CN" sz="1400" dirty="0">
              <a:latin typeface="微软雅黑" panose="020B0503020204020204" charset="-122"/>
              <a:ea typeface="微软雅黑" panose="020B0503020204020204" charset="-122"/>
              <a:sym typeface="+mn-ea"/>
            </a:endParaRPr>
          </a:p>
        </p:txBody>
      </p:sp>
      <p:grpSp>
        <p:nvGrpSpPr>
          <p:cNvPr id="4" name="组合 3"/>
          <p:cNvGrpSpPr/>
          <p:nvPr/>
        </p:nvGrpSpPr>
        <p:grpSpPr>
          <a:xfrm>
            <a:off x="-295836" y="455994"/>
            <a:ext cx="547168" cy="547168"/>
            <a:chOff x="-288100" y="193150"/>
            <a:chExt cx="547168" cy="547168"/>
          </a:xfrm>
        </p:grpSpPr>
        <p:sp>
          <p:nvSpPr>
            <p:cNvPr id="5" name="直角三角形 4"/>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95859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3" name="文本框 12"/>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14" name="文本框 13"/>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15" name="文本框 14"/>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16" name="单圆角矩形 15"/>
          <p:cNvSpPr/>
          <p:nvPr/>
        </p:nvSpPr>
        <p:spPr>
          <a:xfrm>
            <a:off x="364490" y="958850"/>
            <a:ext cx="3836670" cy="5650230"/>
          </a:xfrm>
          <a:prstGeom prst="round1Rect">
            <a:avLst>
              <a:gd name="adj" fmla="val 10658"/>
            </a:avLst>
          </a:prstGeom>
          <a:solidFill>
            <a:schemeClr val="bg1"/>
          </a:solidFill>
          <a:ln w="76200">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7" name="文本框 46"/>
          <p:cNvSpPr txBox="1"/>
          <p:nvPr/>
        </p:nvSpPr>
        <p:spPr>
          <a:xfrm>
            <a:off x="509270" y="1093470"/>
            <a:ext cx="3569335" cy="5492750"/>
          </a:xfrm>
          <a:prstGeom prst="rect">
            <a:avLst/>
          </a:prstGeom>
          <a:noFill/>
        </p:spPr>
        <p:txBody>
          <a:bodyPr wrap="square" rtlCol="0">
            <a:spAutoFit/>
          </a:bodyPr>
          <a:p>
            <a:pPr indent="457200" algn="just">
              <a:lnSpc>
                <a:spcPct val="150000"/>
              </a:lnSpc>
              <a:buFont typeface="Arial" panose="020B0604020202090204" pitchFamily="34" charset="0"/>
              <a:buNone/>
            </a:pPr>
            <a:r>
              <a:rPr kumimoji="1" lang="zh-CN" altLang="en-US" dirty="0">
                <a:latin typeface="Times New Roman" panose="02020503050405090304" pitchFamily="18" charset="0"/>
                <a:ea typeface="楷体" panose="02010609060101010101" pitchFamily="49" charset="-122"/>
              </a:rPr>
              <a:t>当前市面上的大多数搜题软件主要依赖于固定题库进行答题服务，由教师或用户预先上传题目及对应解析，一旦题目数字修改、表述调整或题目组合变形，就难以准确识别并给出解答。</a:t>
            </a:r>
            <a:endParaRPr kumimoji="1" lang="zh-CN" altLang="en-US" dirty="0">
              <a:latin typeface="Times New Roman" panose="02020503050405090304" pitchFamily="18" charset="0"/>
              <a:ea typeface="楷体" panose="02010609060101010101" pitchFamily="49" charset="-122"/>
            </a:endParaRPr>
          </a:p>
          <a:p>
            <a:pPr indent="457200" algn="just">
              <a:lnSpc>
                <a:spcPct val="150000"/>
              </a:lnSpc>
              <a:buFont typeface="Arial" panose="020B0604020202090204" pitchFamily="34" charset="0"/>
              <a:buNone/>
            </a:pPr>
            <a:r>
              <a:rPr kumimoji="1" lang="zh-CN" altLang="en-US" dirty="0">
                <a:latin typeface="Times New Roman" panose="02020503050405090304" pitchFamily="18" charset="0"/>
                <a:ea typeface="楷体" panose="02010609060101010101" pitchFamily="49" charset="-122"/>
              </a:rPr>
              <a:t>拍照识别功能的局限性也是一大瓶颈。大部分平台仅支持对印刷体的识别，对于学生手写的题目识别效果较差，往往出现识别错误或无法识别的情况。</a:t>
            </a:r>
            <a:endParaRPr kumimoji="1" lang="zh-CN" altLang="en-US" dirty="0">
              <a:latin typeface="Times New Roman" panose="02020503050405090304" pitchFamily="18" charset="0"/>
              <a:ea typeface="楷体" panose="02010609060101010101" pitchFamily="49" charset="-122"/>
            </a:endParaRPr>
          </a:p>
          <a:p>
            <a:pPr indent="457200" algn="just">
              <a:lnSpc>
                <a:spcPct val="150000"/>
              </a:lnSpc>
              <a:buFont typeface="Arial" panose="020B0604020202090204" pitchFamily="34" charset="0"/>
              <a:buNone/>
            </a:pPr>
            <a:r>
              <a:rPr kumimoji="1" lang="zh-CN" altLang="en-US" dirty="0">
                <a:latin typeface="Times New Roman" panose="02020503050405090304" pitchFamily="18" charset="0"/>
                <a:ea typeface="楷体" panose="02010609060101010101" pitchFamily="49" charset="-122"/>
              </a:rPr>
              <a:t>之所以没法实现主要有一下</a:t>
            </a:r>
            <a:r>
              <a:rPr kumimoji="1" lang="zh-CN" altLang="en-US" dirty="0">
                <a:latin typeface="Times New Roman" panose="02020503050405090304" pitchFamily="18" charset="0"/>
                <a:ea typeface="楷体" panose="02010609060101010101" pitchFamily="49" charset="-122"/>
              </a:rPr>
              <a:t>难点：</a:t>
            </a:r>
            <a:endParaRPr kumimoji="1" lang="zh-CN" altLang="en-US" dirty="0">
              <a:latin typeface="Times New Roman" panose="02020503050405090304" pitchFamily="18" charset="0"/>
              <a:ea typeface="楷体" panose="02010609060101010101" pitchFamily="49" charset="-122"/>
            </a:endParaRPr>
          </a:p>
        </p:txBody>
      </p:sp>
      <p:pic>
        <p:nvPicPr>
          <p:cNvPr id="9" name="图片 8" descr="1181747329179_.pic"/>
          <p:cNvPicPr>
            <a:picLocks noChangeAspect="1"/>
          </p:cNvPicPr>
          <p:nvPr/>
        </p:nvPicPr>
        <p:blipFill>
          <a:blip r:embed="rId8"/>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9" name="直接连接符 168"/>
          <p:cNvCxnSpPr/>
          <p:nvPr/>
        </p:nvCxnSpPr>
        <p:spPr>
          <a:xfrm>
            <a:off x="1944076" y="4623904"/>
            <a:ext cx="8366125" cy="0"/>
          </a:xfrm>
          <a:prstGeom prst="line">
            <a:avLst/>
          </a:prstGeom>
          <a:noFill/>
          <a:ln w="60325" cap="flat" cmpd="sng" algn="ctr">
            <a:solidFill>
              <a:schemeClr val="accent1">
                <a:lumMod val="75000"/>
              </a:schemeClr>
            </a:solidFill>
            <a:prstDash val="solid"/>
            <a:miter lim="800000"/>
          </a:ln>
          <a:effectLst/>
        </p:spPr>
      </p:cxnSp>
      <p:cxnSp>
        <p:nvCxnSpPr>
          <p:cNvPr id="170" name="直接连接符 169"/>
          <p:cNvCxnSpPr/>
          <p:nvPr/>
        </p:nvCxnSpPr>
        <p:spPr>
          <a:xfrm>
            <a:off x="1968206" y="2746871"/>
            <a:ext cx="2423678" cy="0"/>
          </a:xfrm>
          <a:prstGeom prst="line">
            <a:avLst/>
          </a:prstGeom>
          <a:noFill/>
          <a:ln w="60325" cap="flat" cmpd="sng" algn="ctr">
            <a:solidFill>
              <a:schemeClr val="accent1">
                <a:lumMod val="75000"/>
              </a:schemeClr>
            </a:solidFill>
            <a:prstDash val="solid"/>
            <a:miter lim="800000"/>
          </a:ln>
          <a:effectLst/>
        </p:spPr>
      </p:cxnSp>
      <p:cxnSp>
        <p:nvCxnSpPr>
          <p:cNvPr id="171" name="直接连接符 170"/>
          <p:cNvCxnSpPr/>
          <p:nvPr/>
        </p:nvCxnSpPr>
        <p:spPr>
          <a:xfrm>
            <a:off x="7850574" y="2746871"/>
            <a:ext cx="2423678" cy="0"/>
          </a:xfrm>
          <a:prstGeom prst="line">
            <a:avLst/>
          </a:prstGeom>
          <a:noFill/>
          <a:ln w="60325" cap="flat" cmpd="sng" algn="ctr">
            <a:solidFill>
              <a:schemeClr val="accent1">
                <a:lumMod val="75000"/>
              </a:schemeClr>
            </a:solidFill>
            <a:prstDash val="solid"/>
            <a:miter lim="800000"/>
          </a:ln>
          <a:effectLst/>
        </p:spPr>
      </p:cxnSp>
      <p:sp>
        <p:nvSpPr>
          <p:cNvPr id="172" name="文本框 171"/>
          <p:cNvSpPr txBox="1"/>
          <p:nvPr/>
        </p:nvSpPr>
        <p:spPr>
          <a:xfrm>
            <a:off x="2308567" y="3377430"/>
            <a:ext cx="7348828" cy="92202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5400" b="1" spc="300" dirty="0">
                <a:latin typeface="微软雅黑" panose="020B0503020204020204" charset="-122"/>
                <a:ea typeface="微软雅黑" panose="020B0503020204020204" charset="-122"/>
              </a:rPr>
              <a:t>  </a:t>
            </a:r>
            <a:r>
              <a:rPr lang="zh-CN" altLang="en-US" sz="5400" b="1" spc="300" dirty="0">
                <a:latin typeface="微软雅黑" panose="020B0503020204020204" charset="-122"/>
                <a:ea typeface="微软雅黑" panose="020B0503020204020204" charset="-122"/>
              </a:rPr>
              <a:t>项目架构</a:t>
            </a:r>
            <a:endParaRPr lang="zh-CN" altLang="en-US" sz="5400" b="1" spc="300" dirty="0">
              <a:latin typeface="微软雅黑" panose="020B0503020204020204" charset="-122"/>
              <a:ea typeface="微软雅黑" panose="020B0503020204020204" charset="-122"/>
            </a:endParaRPr>
          </a:p>
        </p:txBody>
      </p:sp>
      <p:sp>
        <p:nvSpPr>
          <p:cNvPr id="45" name="圆角矩形 88"/>
          <p:cNvSpPr>
            <a:spLocks noChangeArrowheads="1"/>
          </p:cNvSpPr>
          <p:nvPr>
            <p:custDataLst>
              <p:tags r:id="rId1"/>
            </p:custDataLst>
          </p:nvPr>
        </p:nvSpPr>
        <p:spPr bwMode="auto">
          <a:xfrm>
            <a:off x="5829496" y="2479556"/>
            <a:ext cx="583543" cy="626356"/>
          </a:xfrm>
          <a:prstGeom prst="roundRect">
            <a:avLst>
              <a:gd name="adj" fmla="val 0"/>
            </a:avLst>
          </a:prstGeom>
          <a:solidFill>
            <a:srgbClr val="00478E"/>
          </a:solidFill>
          <a:ln w="9525">
            <a:noFill/>
            <a:round/>
          </a:ln>
        </p:spPr>
        <p:txBody>
          <a:bodyPr anchor="ctr"/>
          <a:p>
            <a:pPr algn="ctr">
              <a:buFont typeface="Arial" panose="020B0604020202090204" pitchFamily="34" charset="0"/>
              <a:buNone/>
            </a:pPr>
            <a:r>
              <a:rPr lang="en-US" altLang="zh-CN"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rPr>
              <a:t>2</a:t>
            </a:r>
            <a:endParaRPr lang="zh-CN" altLang="en-US" sz="2800" b="1" dirty="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8" name="矩形 47"/>
          <p:cNvSpPr/>
          <p:nvPr>
            <p:custDataLst>
              <p:tags r:id="rId2"/>
            </p:custDataLst>
          </p:nvPr>
        </p:nvSpPr>
        <p:spPr>
          <a:xfrm>
            <a:off x="5747489" y="2377210"/>
            <a:ext cx="747557" cy="831047"/>
          </a:xfrm>
          <a:prstGeom prst="rect">
            <a:avLst/>
          </a:prstGeom>
          <a:noFill/>
          <a:ln w="28575">
            <a:solidFill>
              <a:srgbClr val="0047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800"/>
          </a:p>
        </p:txBody>
      </p:sp>
      <p:grpSp>
        <p:nvGrpSpPr>
          <p:cNvPr id="9" name="组合 8"/>
          <p:cNvGrpSpPr/>
          <p:nvPr/>
        </p:nvGrpSpPr>
        <p:grpSpPr>
          <a:xfrm>
            <a:off x="-267261" y="417894"/>
            <a:ext cx="547168" cy="547168"/>
            <a:chOff x="-288100" y="193150"/>
            <a:chExt cx="547168" cy="547168"/>
          </a:xfrm>
        </p:grpSpPr>
        <p:sp>
          <p:nvSpPr>
            <p:cNvPr id="10" name="直角三角形 9"/>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25067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7" name="文本框 6"/>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20" name="文本框 19"/>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21" name="文本框 20"/>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2" name="图片 1" descr="1181747329179_.pic"/>
          <p:cNvPicPr>
            <a:picLocks noChangeAspect="1"/>
          </p:cNvPicPr>
          <p:nvPr/>
        </p:nvPicPr>
        <p:blipFill>
          <a:blip r:embed="rId3"/>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709160" y="1186815"/>
            <a:ext cx="4080510" cy="4893310"/>
            <a:chOff x="6385" y="1365"/>
            <a:chExt cx="6426" cy="7706"/>
          </a:xfrm>
        </p:grpSpPr>
        <p:sp>
          <p:nvSpPr>
            <p:cNvPr id="20" name="Freeform 7"/>
            <p:cNvSpPr/>
            <p:nvPr>
              <p:custDataLst>
                <p:tags r:id="rId1"/>
              </p:custDataLst>
            </p:nvPr>
          </p:nvSpPr>
          <p:spPr bwMode="auto">
            <a:xfrm rot="16560000">
              <a:off x="8582" y="4842"/>
              <a:ext cx="2035" cy="6425"/>
            </a:xfrm>
            <a:custGeom>
              <a:avLst/>
              <a:gdLst>
                <a:gd name="T0" fmla="*/ 1292225 w 1750"/>
                <a:gd name="T1" fmla="*/ 200783 h 5527"/>
                <a:gd name="T2" fmla="*/ 231862 w 1750"/>
                <a:gd name="T3" fmla="*/ 2050641 h 5527"/>
                <a:gd name="T4" fmla="*/ 1254566 w 1750"/>
                <a:gd name="T5" fmla="*/ 3878354 h 5527"/>
                <a:gd name="T6" fmla="*/ 1138635 w 1750"/>
                <a:gd name="T7" fmla="*/ 4079875 h 5527"/>
                <a:gd name="T8" fmla="*/ 0 w 1750"/>
                <a:gd name="T9" fmla="*/ 2050641 h 5527"/>
                <a:gd name="T10" fmla="*/ 1176294 w 1750"/>
                <a:gd name="T11" fmla="*/ 0 h 5527"/>
                <a:gd name="T12" fmla="*/ 1292225 w 1750"/>
                <a:gd name="T13" fmla="*/ 200783 h 55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1">
                <a:lumMod val="85000"/>
              </a:schemeClr>
            </a:solidFill>
            <a:ln>
              <a:noFill/>
            </a:ln>
          </p:spPr>
          <p:txBody>
            <a:bodyPr/>
            <a:p>
              <a:pPr eaLnBrk="0" fontAlgn="base" hangingPunct="0">
                <a:spcBef>
                  <a:spcPct val="0"/>
                </a:spcBef>
                <a:spcAft>
                  <a:spcPct val="0"/>
                </a:spcAft>
              </a:pPr>
              <a:endParaRPr lang="zh-CN" altLang="en-US">
                <a:solidFill>
                  <a:srgbClr val="294A5A"/>
                </a:solidFill>
                <a:latin typeface="Arial" panose="020B0604020202090204" pitchFamily="34" charset="0"/>
              </a:endParaRPr>
            </a:p>
          </p:txBody>
        </p:sp>
        <p:sp>
          <p:nvSpPr>
            <p:cNvPr id="22" name="Freeform 7"/>
            <p:cNvSpPr/>
            <p:nvPr/>
          </p:nvSpPr>
          <p:spPr bwMode="auto">
            <a:xfrm rot="1200000">
              <a:off x="6385" y="1365"/>
              <a:ext cx="2035" cy="6425"/>
            </a:xfrm>
            <a:custGeom>
              <a:avLst/>
              <a:gdLst>
                <a:gd name="T0" fmla="*/ 1292225 w 1750"/>
                <a:gd name="T1" fmla="*/ 200783 h 5527"/>
                <a:gd name="T2" fmla="*/ 231862 w 1750"/>
                <a:gd name="T3" fmla="*/ 2050641 h 5527"/>
                <a:gd name="T4" fmla="*/ 1254566 w 1750"/>
                <a:gd name="T5" fmla="*/ 3878354 h 5527"/>
                <a:gd name="T6" fmla="*/ 1138635 w 1750"/>
                <a:gd name="T7" fmla="*/ 4079875 h 5527"/>
                <a:gd name="T8" fmla="*/ 0 w 1750"/>
                <a:gd name="T9" fmla="*/ 2050641 h 5527"/>
                <a:gd name="T10" fmla="*/ 1176294 w 1750"/>
                <a:gd name="T11" fmla="*/ 0 h 5527"/>
                <a:gd name="T12" fmla="*/ 1292225 w 1750"/>
                <a:gd name="T13" fmla="*/ 200783 h 552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bg1">
                <a:lumMod val="85000"/>
              </a:schemeClr>
            </a:solidFill>
            <a:ln>
              <a:noFill/>
            </a:ln>
          </p:spPr>
          <p:txBody>
            <a:bodyPr/>
            <a:p>
              <a:pPr eaLnBrk="0" fontAlgn="base" hangingPunct="0">
                <a:spcBef>
                  <a:spcPct val="0"/>
                </a:spcBef>
                <a:spcAft>
                  <a:spcPct val="0"/>
                </a:spcAft>
              </a:pPr>
              <a:endParaRPr lang="zh-CN" altLang="en-US">
                <a:solidFill>
                  <a:srgbClr val="294A5A"/>
                </a:solidFill>
                <a:latin typeface="Arial" panose="020B0604020202090204" pitchFamily="34" charset="0"/>
              </a:endParaRPr>
            </a:p>
          </p:txBody>
        </p:sp>
      </p:grpSp>
      <p:sp>
        <p:nvSpPr>
          <p:cNvPr id="23" name="Oval 8"/>
          <p:cNvSpPr>
            <a:spLocks noChangeArrowheads="1"/>
          </p:cNvSpPr>
          <p:nvPr/>
        </p:nvSpPr>
        <p:spPr bwMode="auto">
          <a:xfrm>
            <a:off x="5546725" y="1053465"/>
            <a:ext cx="1219200" cy="1221105"/>
          </a:xfrm>
          <a:prstGeom prst="ellipse">
            <a:avLst/>
          </a:prstGeom>
          <a:solidFill>
            <a:schemeClr val="accent1"/>
          </a:solidFill>
          <a:ln w="25400">
            <a:solidFill>
              <a:schemeClr val="accent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4" name="Oval 8"/>
          <p:cNvSpPr>
            <a:spLocks noChangeArrowheads="1"/>
          </p:cNvSpPr>
          <p:nvPr/>
        </p:nvSpPr>
        <p:spPr bwMode="auto">
          <a:xfrm>
            <a:off x="4130040" y="2292350"/>
            <a:ext cx="1219200" cy="1221105"/>
          </a:xfrm>
          <a:prstGeom prst="ellipse">
            <a:avLst/>
          </a:prstGeom>
          <a:solidFill>
            <a:schemeClr val="accent1"/>
          </a:solidFill>
          <a:ln w="25400">
            <a:solidFill>
              <a:schemeClr val="accent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5" name="Oval 9"/>
          <p:cNvSpPr>
            <a:spLocks noChangeArrowheads="1"/>
          </p:cNvSpPr>
          <p:nvPr/>
        </p:nvSpPr>
        <p:spPr bwMode="auto">
          <a:xfrm>
            <a:off x="4116070" y="3977640"/>
            <a:ext cx="1220470" cy="1219200"/>
          </a:xfrm>
          <a:prstGeom prst="ellipse">
            <a:avLst/>
          </a:prstGeom>
          <a:solidFill>
            <a:schemeClr val="accent1"/>
          </a:solidFill>
          <a:ln w="25400">
            <a:solidFill>
              <a:schemeClr val="accent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6" name="Oval 10"/>
          <p:cNvSpPr>
            <a:spLocks noChangeArrowheads="1"/>
          </p:cNvSpPr>
          <p:nvPr/>
        </p:nvSpPr>
        <p:spPr bwMode="auto">
          <a:xfrm>
            <a:off x="5748655" y="5221605"/>
            <a:ext cx="1220470" cy="1219200"/>
          </a:xfrm>
          <a:prstGeom prst="ellipse">
            <a:avLst/>
          </a:prstGeom>
          <a:solidFill>
            <a:schemeClr val="accent1"/>
          </a:solidFill>
          <a:ln w="25400">
            <a:solidFill>
              <a:schemeClr val="accent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27" name="Oval 10"/>
          <p:cNvSpPr>
            <a:spLocks noChangeArrowheads="1"/>
          </p:cNvSpPr>
          <p:nvPr>
            <p:custDataLst>
              <p:tags r:id="rId2"/>
            </p:custDataLst>
          </p:nvPr>
        </p:nvSpPr>
        <p:spPr bwMode="auto">
          <a:xfrm>
            <a:off x="7814945" y="4993640"/>
            <a:ext cx="1220470" cy="1219200"/>
          </a:xfrm>
          <a:prstGeom prst="ellipse">
            <a:avLst/>
          </a:prstGeom>
          <a:solidFill>
            <a:schemeClr val="accent1"/>
          </a:solidFill>
          <a:ln w="25400">
            <a:solidFill>
              <a:schemeClr val="accent1"/>
            </a:solidFill>
          </a:ln>
          <a:effectLst>
            <a:outerShdw blurRad="381000" dist="2540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30" name="Oval 14"/>
          <p:cNvSpPr>
            <a:spLocks noChangeArrowheads="1"/>
          </p:cNvSpPr>
          <p:nvPr/>
        </p:nvSpPr>
        <p:spPr bwMode="auto">
          <a:xfrm>
            <a:off x="8836025" y="2165350"/>
            <a:ext cx="2130425" cy="2075180"/>
          </a:xfrm>
          <a:prstGeom prst="ellipse">
            <a:avLst/>
          </a:prstGeom>
          <a:solidFill>
            <a:schemeClr val="accent1">
              <a:lumMod val="75000"/>
            </a:schemeClr>
          </a:solidFill>
          <a:ln>
            <a:solidFill>
              <a:schemeClr val="accent1"/>
            </a:solidFill>
          </a:ln>
          <a:effectLst>
            <a:outerShdw blurRad="152400" dist="101600" dir="2700000" algn="tl" rotWithShape="0">
              <a:prstClr val="black">
                <a:alpha val="60000"/>
              </a:prstClr>
            </a:outerShdw>
          </a:effectLst>
        </p:spPr>
        <p:txBody>
          <a:bodyPr anchor="ctr"/>
          <a:p>
            <a:pPr algn="ctr">
              <a:buFont typeface="Arial" panose="020B0604020202090204" pitchFamily="34" charset="0"/>
              <a:buNone/>
            </a:pPr>
            <a:endParaRPr lang="zh-CN" altLang="en-US">
              <a:solidFill>
                <a:srgbClr val="FFFFFF"/>
              </a:solidFill>
              <a:latin typeface="微软雅黑" panose="020B0503020204020204" charset="-122"/>
              <a:ea typeface="微软雅黑" panose="020B0503020204020204" charset="-122"/>
            </a:endParaRPr>
          </a:p>
        </p:txBody>
      </p:sp>
      <p:sp>
        <p:nvSpPr>
          <p:cNvPr id="31" name="Line 11"/>
          <p:cNvSpPr>
            <a:spLocks noChangeShapeType="1"/>
          </p:cNvSpPr>
          <p:nvPr/>
        </p:nvSpPr>
        <p:spPr bwMode="auto">
          <a:xfrm rot="20640000">
            <a:off x="7092950" y="1670685"/>
            <a:ext cx="1416050" cy="1016000"/>
          </a:xfrm>
          <a:prstGeom prst="line">
            <a:avLst/>
          </a:prstGeom>
          <a:noFill/>
          <a:ln w="19050">
            <a:solidFill>
              <a:srgbClr val="093B5C"/>
            </a:solidFill>
            <a:round/>
            <a:tailEnd type="triangle" w="lg" len="lg"/>
          </a:ln>
        </p:spPr>
        <p:txBody>
          <a:bodyPr/>
          <a:p>
            <a:pPr eaLnBrk="0" fontAlgn="base" hangingPunct="0">
              <a:spcBef>
                <a:spcPct val="0"/>
              </a:spcBef>
              <a:spcAft>
                <a:spcPct val="0"/>
              </a:spcAft>
            </a:pPr>
            <a:endParaRPr lang="zh-CN" altLang="en-US">
              <a:solidFill>
                <a:srgbClr val="294A5A"/>
              </a:solidFill>
              <a:latin typeface="Arial" panose="020B0604020202090204" pitchFamily="34" charset="0"/>
            </a:endParaRPr>
          </a:p>
        </p:txBody>
      </p:sp>
      <p:sp>
        <p:nvSpPr>
          <p:cNvPr id="32" name="Line 13"/>
          <p:cNvSpPr>
            <a:spLocks noChangeShapeType="1"/>
          </p:cNvSpPr>
          <p:nvPr/>
        </p:nvSpPr>
        <p:spPr bwMode="auto">
          <a:xfrm>
            <a:off x="5547360" y="3070225"/>
            <a:ext cx="2808605" cy="168910"/>
          </a:xfrm>
          <a:prstGeom prst="line">
            <a:avLst/>
          </a:prstGeom>
          <a:noFill/>
          <a:ln w="19050">
            <a:solidFill>
              <a:srgbClr val="093B5C"/>
            </a:solidFill>
            <a:round/>
            <a:tailEnd type="triangle" w="lg" len="lg"/>
          </a:ln>
        </p:spPr>
        <p:txBody>
          <a:bodyPr/>
          <a:p>
            <a:pPr eaLnBrk="0" fontAlgn="base" hangingPunct="0">
              <a:spcBef>
                <a:spcPct val="0"/>
              </a:spcBef>
              <a:spcAft>
                <a:spcPct val="0"/>
              </a:spcAft>
            </a:pPr>
            <a:endParaRPr lang="zh-CN" altLang="en-US">
              <a:solidFill>
                <a:srgbClr val="294A5A"/>
              </a:solidFill>
              <a:latin typeface="Arial" panose="020B0604020202090204" pitchFamily="34" charset="0"/>
            </a:endParaRPr>
          </a:p>
        </p:txBody>
      </p:sp>
      <p:sp>
        <p:nvSpPr>
          <p:cNvPr id="33" name="Line 12"/>
          <p:cNvSpPr>
            <a:spLocks noChangeShapeType="1"/>
          </p:cNvSpPr>
          <p:nvPr/>
        </p:nvSpPr>
        <p:spPr bwMode="auto">
          <a:xfrm flipV="1">
            <a:off x="6842760" y="4062730"/>
            <a:ext cx="1755140" cy="1203325"/>
          </a:xfrm>
          <a:prstGeom prst="line">
            <a:avLst/>
          </a:prstGeom>
          <a:noFill/>
          <a:ln w="19050">
            <a:solidFill>
              <a:srgbClr val="093B5C"/>
            </a:solidFill>
            <a:round/>
            <a:tailEnd type="triangle" w="lg" len="lg"/>
          </a:ln>
        </p:spPr>
        <p:txBody>
          <a:bodyPr/>
          <a:p>
            <a:pPr eaLnBrk="0" fontAlgn="base" hangingPunct="0">
              <a:spcBef>
                <a:spcPct val="0"/>
              </a:spcBef>
              <a:spcAft>
                <a:spcPct val="0"/>
              </a:spcAft>
            </a:pPr>
            <a:endParaRPr lang="zh-CN" altLang="en-US">
              <a:solidFill>
                <a:srgbClr val="294A5A"/>
              </a:solidFill>
              <a:latin typeface="Arial" panose="020B0604020202090204" pitchFamily="34" charset="0"/>
            </a:endParaRPr>
          </a:p>
        </p:txBody>
      </p:sp>
      <p:sp>
        <p:nvSpPr>
          <p:cNvPr id="34" name="Line 11"/>
          <p:cNvSpPr>
            <a:spLocks noChangeShapeType="1"/>
          </p:cNvSpPr>
          <p:nvPr/>
        </p:nvSpPr>
        <p:spPr bwMode="auto">
          <a:xfrm rot="15240000">
            <a:off x="8692515" y="4429760"/>
            <a:ext cx="485775" cy="411480"/>
          </a:xfrm>
          <a:prstGeom prst="line">
            <a:avLst/>
          </a:prstGeom>
          <a:noFill/>
          <a:ln w="19050">
            <a:solidFill>
              <a:srgbClr val="093B5C"/>
            </a:solidFill>
            <a:round/>
            <a:tailEnd type="triangle" w="lg" len="lg"/>
          </a:ln>
        </p:spPr>
        <p:txBody>
          <a:bodyPr/>
          <a:p>
            <a:pPr eaLnBrk="0" fontAlgn="base" hangingPunct="0">
              <a:spcBef>
                <a:spcPct val="0"/>
              </a:spcBef>
              <a:spcAft>
                <a:spcPct val="0"/>
              </a:spcAft>
            </a:pPr>
            <a:endParaRPr lang="zh-CN" altLang="en-US">
              <a:solidFill>
                <a:srgbClr val="294A5A"/>
              </a:solidFill>
              <a:latin typeface="Arial" panose="020B0604020202090204" pitchFamily="34" charset="0"/>
            </a:endParaRPr>
          </a:p>
        </p:txBody>
      </p:sp>
      <p:sp>
        <p:nvSpPr>
          <p:cNvPr id="35" name="矩形 24"/>
          <p:cNvSpPr/>
          <p:nvPr/>
        </p:nvSpPr>
        <p:spPr>
          <a:xfrm>
            <a:off x="9331325" y="5137785"/>
            <a:ext cx="1282065" cy="368300"/>
          </a:xfrm>
          <a:prstGeom prst="rect">
            <a:avLst/>
          </a:prstGeom>
        </p:spPr>
        <p:txBody>
          <a:bodyPr wrap="square">
            <a:spAutoFit/>
          </a:bodyPr>
          <a:p>
            <a:pPr algn="just"/>
            <a:r>
              <a:rPr lang="en-US" dirty="0">
                <a:solidFill>
                  <a:schemeClr val="tx1">
                    <a:lumMod val="75000"/>
                    <a:lumOff val="25000"/>
                  </a:schemeClr>
                </a:solidFill>
                <a:latin typeface="微软雅黑" panose="020B0503020204020204" charset="-122"/>
                <a:ea typeface="微软雅黑" panose="020B0503020204020204" charset="-122"/>
              </a:rPr>
              <a:t>Stream</a:t>
            </a:r>
            <a:r>
              <a:rPr lang="en-US" dirty="0">
                <a:solidFill>
                  <a:schemeClr val="tx1">
                    <a:lumMod val="75000"/>
                    <a:lumOff val="25000"/>
                  </a:schemeClr>
                </a:solidFill>
                <a:latin typeface="微软雅黑" panose="020B0503020204020204" charset="-122"/>
                <a:ea typeface="微软雅黑" panose="020B0503020204020204" charset="-122"/>
              </a:rPr>
              <a:t>lit</a:t>
            </a:r>
            <a:endParaRPr lang="en-US" dirty="0">
              <a:solidFill>
                <a:schemeClr val="tx1">
                  <a:lumMod val="75000"/>
                  <a:lumOff val="25000"/>
                </a:schemeClr>
              </a:solidFill>
              <a:latin typeface="微软雅黑" panose="020B0503020204020204" charset="-122"/>
              <a:ea typeface="微软雅黑" panose="020B0503020204020204" charset="-122"/>
            </a:endParaRPr>
          </a:p>
        </p:txBody>
      </p:sp>
      <p:sp>
        <p:nvSpPr>
          <p:cNvPr id="36" name="矩形 24"/>
          <p:cNvSpPr/>
          <p:nvPr/>
        </p:nvSpPr>
        <p:spPr>
          <a:xfrm>
            <a:off x="4471035" y="5585460"/>
            <a:ext cx="1153160" cy="368300"/>
          </a:xfrm>
          <a:prstGeom prst="rect">
            <a:avLst/>
          </a:prstGeom>
        </p:spPr>
        <p:txBody>
          <a:bodyPr wrap="square">
            <a:spAutoFit/>
          </a:bodyPr>
          <a:p>
            <a:pPr algn="just"/>
            <a:r>
              <a:rPr lang="en-US" altLang="zh-CN" dirty="0">
                <a:solidFill>
                  <a:schemeClr val="tx1">
                    <a:lumMod val="75000"/>
                    <a:lumOff val="25000"/>
                  </a:schemeClr>
                </a:solidFill>
                <a:latin typeface="微软雅黑" panose="020B0503020204020204" charset="-122"/>
                <a:ea typeface="微软雅黑" panose="020B0503020204020204" charset="-122"/>
              </a:rPr>
              <a:t>ffmpeg</a:t>
            </a:r>
            <a:endParaRPr lang="en-US" altLang="zh-CN" dirty="0">
              <a:solidFill>
                <a:schemeClr val="tx1">
                  <a:lumMod val="75000"/>
                  <a:lumOff val="25000"/>
                </a:schemeClr>
              </a:solidFill>
              <a:latin typeface="微软雅黑" panose="020B0503020204020204" charset="-122"/>
              <a:ea typeface="微软雅黑" panose="020B0503020204020204" charset="-122"/>
            </a:endParaRPr>
          </a:p>
        </p:txBody>
      </p:sp>
      <p:sp>
        <p:nvSpPr>
          <p:cNvPr id="37" name="TextBox 16"/>
          <p:cNvSpPr txBox="1">
            <a:spLocks noChangeArrowheads="1"/>
          </p:cNvSpPr>
          <p:nvPr/>
        </p:nvSpPr>
        <p:spPr bwMode="auto">
          <a:xfrm>
            <a:off x="5557520" y="1474470"/>
            <a:ext cx="1274445" cy="398780"/>
          </a:xfrm>
          <a:prstGeom prst="rect">
            <a:avLst/>
          </a:prstGeom>
          <a:noFill/>
          <a:ln>
            <a:noFill/>
          </a:ln>
        </p:spPr>
        <p:txBody>
          <a:bodyPr wrap="square">
            <a:spAutoFit/>
          </a:bodyPr>
          <a:lstStyle>
            <a:lvl1pPr>
              <a:spcBef>
                <a:spcPct val="20000"/>
              </a:spcBef>
              <a:buChar char="•"/>
              <a:defRPr sz="2000">
                <a:solidFill>
                  <a:schemeClr val="accent1"/>
                </a:solidFill>
                <a:latin typeface="Arial" panose="020B060402020209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9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fontAlgn="base">
              <a:spcBef>
                <a:spcPct val="0"/>
              </a:spcBef>
              <a:spcAft>
                <a:spcPct val="0"/>
              </a:spcAft>
              <a:buFontTx/>
              <a:buNone/>
            </a:pPr>
            <a:r>
              <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rPr>
              <a:t>数据集</a:t>
            </a:r>
            <a:endPar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38" name="TextBox 16"/>
          <p:cNvSpPr txBox="1">
            <a:spLocks noChangeArrowheads="1"/>
          </p:cNvSpPr>
          <p:nvPr/>
        </p:nvSpPr>
        <p:spPr bwMode="auto">
          <a:xfrm>
            <a:off x="4259580" y="2533015"/>
            <a:ext cx="957580" cy="706755"/>
          </a:xfrm>
          <a:prstGeom prst="rect">
            <a:avLst/>
          </a:prstGeom>
          <a:noFill/>
          <a:ln>
            <a:solidFill>
              <a:schemeClr val="accent1"/>
            </a:solidFill>
          </a:ln>
        </p:spPr>
        <p:txBody>
          <a:bodyPr wrap="square">
            <a:spAutoFit/>
          </a:bodyPr>
          <a:lstStyle>
            <a:lvl1pPr>
              <a:spcBef>
                <a:spcPct val="20000"/>
              </a:spcBef>
              <a:buChar char="•"/>
              <a:defRPr sz="2000">
                <a:solidFill>
                  <a:schemeClr val="accent1"/>
                </a:solidFill>
                <a:latin typeface="Arial" panose="020B060402020209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9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fontAlgn="base">
              <a:spcBef>
                <a:spcPct val="0"/>
              </a:spcBef>
              <a:spcAft>
                <a:spcPct val="0"/>
              </a:spcAft>
              <a:buFontTx/>
              <a:buNone/>
            </a:pPr>
            <a:r>
              <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rPr>
              <a:t>检测</a:t>
            </a:r>
            <a:endPar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a:p>
            <a:pPr algn="ctr" fontAlgn="base">
              <a:spcBef>
                <a:spcPct val="0"/>
              </a:spcBef>
              <a:spcAft>
                <a:spcPct val="0"/>
              </a:spcAft>
              <a:buFontTx/>
              <a:buNone/>
            </a:pPr>
            <a:r>
              <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rPr>
              <a:t>算法</a:t>
            </a:r>
            <a:endPar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39" name="TextBox 17"/>
          <p:cNvSpPr txBox="1">
            <a:spLocks noChangeArrowheads="1"/>
          </p:cNvSpPr>
          <p:nvPr/>
        </p:nvSpPr>
        <p:spPr bwMode="auto">
          <a:xfrm>
            <a:off x="4187825" y="4228465"/>
            <a:ext cx="1047750" cy="706755"/>
          </a:xfrm>
          <a:prstGeom prst="rect">
            <a:avLst/>
          </a:prstGeom>
          <a:noFill/>
          <a:ln>
            <a:noFill/>
          </a:ln>
        </p:spPr>
        <p:txBody>
          <a:bodyPr wrap="square">
            <a:spAutoFit/>
          </a:bodyPr>
          <a:lstStyle>
            <a:lvl1pPr>
              <a:spcBef>
                <a:spcPct val="20000"/>
              </a:spcBef>
              <a:buChar char="•"/>
              <a:defRPr sz="2000">
                <a:solidFill>
                  <a:schemeClr val="accent1"/>
                </a:solidFill>
                <a:latin typeface="Arial" panose="020B060402020209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9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fontAlgn="base">
              <a:spcBef>
                <a:spcPct val="0"/>
              </a:spcBef>
              <a:spcAft>
                <a:spcPct val="0"/>
              </a:spcAft>
              <a:buFontTx/>
              <a:buNone/>
            </a:pPr>
            <a:r>
              <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rPr>
              <a:t>矢量</a:t>
            </a:r>
            <a:r>
              <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rPr>
              <a:t>类</a:t>
            </a:r>
            <a:endPar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a:p>
            <a:pPr algn="ctr" fontAlgn="base">
              <a:spcBef>
                <a:spcPct val="0"/>
              </a:spcBef>
              <a:spcAft>
                <a:spcPct val="0"/>
              </a:spcAft>
              <a:buFontTx/>
              <a:buNone/>
            </a:pPr>
            <a:r>
              <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rPr>
              <a:t>构建</a:t>
            </a:r>
            <a:endPar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40" name="矩形 26"/>
          <p:cNvSpPr/>
          <p:nvPr/>
        </p:nvSpPr>
        <p:spPr>
          <a:xfrm>
            <a:off x="2984500" y="4062730"/>
            <a:ext cx="1131570" cy="368300"/>
          </a:xfrm>
          <a:prstGeom prst="rect">
            <a:avLst/>
          </a:prstGeom>
        </p:spPr>
        <p:txBody>
          <a:bodyPr wrap="square">
            <a:spAutoFit/>
          </a:bodyPr>
          <a:p>
            <a:pPr algn="just"/>
            <a:r>
              <a:rPr lang="zh-CN" altLang="en-US" dirty="0">
                <a:solidFill>
                  <a:schemeClr val="tx1">
                    <a:lumMod val="75000"/>
                    <a:lumOff val="25000"/>
                  </a:schemeClr>
                </a:solidFill>
                <a:latin typeface="微软雅黑" panose="020B0503020204020204" charset="-122"/>
                <a:ea typeface="微软雅黑" panose="020B0503020204020204" charset="-122"/>
              </a:rPr>
              <a:t>矢量</a:t>
            </a:r>
            <a:r>
              <a:rPr lang="zh-CN" altLang="en-US" dirty="0">
                <a:solidFill>
                  <a:schemeClr val="tx1">
                    <a:lumMod val="75000"/>
                    <a:lumOff val="25000"/>
                  </a:schemeClr>
                </a:solidFill>
                <a:latin typeface="微软雅黑" panose="020B0503020204020204" charset="-122"/>
                <a:ea typeface="微软雅黑" panose="020B0503020204020204" charset="-122"/>
              </a:rPr>
              <a:t>转换</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1" name="TextBox 18"/>
          <p:cNvSpPr txBox="1">
            <a:spLocks noChangeArrowheads="1"/>
          </p:cNvSpPr>
          <p:nvPr/>
        </p:nvSpPr>
        <p:spPr bwMode="auto">
          <a:xfrm>
            <a:off x="5874385" y="5506085"/>
            <a:ext cx="968375" cy="706755"/>
          </a:xfrm>
          <a:prstGeom prst="rect">
            <a:avLst/>
          </a:prstGeom>
          <a:noFill/>
          <a:ln>
            <a:noFill/>
          </a:ln>
        </p:spPr>
        <p:txBody>
          <a:bodyPr wrap="square">
            <a:spAutoFit/>
          </a:bodyPr>
          <a:lstStyle>
            <a:lvl1pPr>
              <a:spcBef>
                <a:spcPct val="20000"/>
              </a:spcBef>
              <a:buChar char="•"/>
              <a:defRPr sz="2000">
                <a:solidFill>
                  <a:schemeClr val="accent1"/>
                </a:solidFill>
                <a:latin typeface="Arial" panose="020B060402020209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9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fontAlgn="base">
              <a:spcBef>
                <a:spcPct val="0"/>
              </a:spcBef>
              <a:spcAft>
                <a:spcPct val="0"/>
              </a:spcAft>
              <a:buFontTx/>
              <a:buNone/>
            </a:pPr>
            <a:r>
              <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rPr>
              <a:t>动态</a:t>
            </a:r>
            <a:endPar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a:p>
            <a:pPr algn="ctr" fontAlgn="base">
              <a:spcBef>
                <a:spcPct val="0"/>
              </a:spcBef>
              <a:spcAft>
                <a:spcPct val="0"/>
              </a:spcAft>
              <a:buFontTx/>
              <a:buNone/>
            </a:pPr>
            <a:r>
              <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rPr>
              <a:t>可视化</a:t>
            </a:r>
            <a:endParaRPr lang="zh-CN" altLang="en-US"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42" name="矩形 25"/>
          <p:cNvSpPr/>
          <p:nvPr/>
        </p:nvSpPr>
        <p:spPr>
          <a:xfrm>
            <a:off x="3919855" y="920750"/>
            <a:ext cx="2255520" cy="368300"/>
          </a:xfrm>
          <a:prstGeom prst="rect">
            <a:avLst/>
          </a:prstGeom>
        </p:spPr>
        <p:txBody>
          <a:bodyPr wrap="square">
            <a:spAutoFit/>
          </a:bodyPr>
          <a:p>
            <a:pPr algn="just"/>
            <a:r>
              <a:rPr lang="zh-CN" altLang="en-US" dirty="0">
                <a:solidFill>
                  <a:schemeClr val="tx1">
                    <a:lumMod val="75000"/>
                    <a:lumOff val="25000"/>
                  </a:schemeClr>
                </a:solidFill>
                <a:latin typeface="微软雅黑" panose="020B0503020204020204" charset="-122"/>
                <a:ea typeface="微软雅黑" panose="020B0503020204020204" charset="-122"/>
              </a:rPr>
              <a:t>自动数据集</a:t>
            </a:r>
            <a:r>
              <a:rPr lang="zh-CN" altLang="en-US" dirty="0">
                <a:solidFill>
                  <a:schemeClr val="tx1">
                    <a:lumMod val="75000"/>
                    <a:lumOff val="25000"/>
                  </a:schemeClr>
                </a:solidFill>
                <a:latin typeface="微软雅黑" panose="020B0503020204020204" charset="-122"/>
                <a:ea typeface="微软雅黑" panose="020B0503020204020204" charset="-122"/>
              </a:rPr>
              <a:t>生成</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7" name="矩形 22"/>
          <p:cNvSpPr/>
          <p:nvPr/>
        </p:nvSpPr>
        <p:spPr>
          <a:xfrm>
            <a:off x="8665210" y="2649855"/>
            <a:ext cx="2473325" cy="1198880"/>
          </a:xfrm>
          <a:prstGeom prst="rect">
            <a:avLst/>
          </a:prstGeom>
        </p:spPr>
        <p:txBody>
          <a:bodyPr wrap="square">
            <a:spAutoFit/>
          </a:bodyPr>
          <a:p>
            <a:pPr algn="ctr"/>
            <a:r>
              <a:rPr lang="zh-CN" altLang="en-US" sz="7200" b="1" dirty="0">
                <a:solidFill>
                  <a:schemeClr val="bg1"/>
                </a:solidFill>
                <a:latin typeface="楷体" panose="02010609060101010101" pitchFamily="49" charset="-122"/>
                <a:ea typeface="楷体" panose="02010609060101010101" pitchFamily="49" charset="-122"/>
                <a:cs typeface="楷体" panose="02010609060101010101" pitchFamily="49" charset="-122"/>
              </a:rPr>
              <a:t>动态</a:t>
            </a:r>
            <a:endParaRPr lang="zh-CN" altLang="en-US" sz="7200"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48" name="TextBox 18"/>
          <p:cNvSpPr txBox="1">
            <a:spLocks noChangeArrowheads="1"/>
          </p:cNvSpPr>
          <p:nvPr/>
        </p:nvSpPr>
        <p:spPr bwMode="auto">
          <a:xfrm>
            <a:off x="7784465" y="5419725"/>
            <a:ext cx="1267460" cy="398780"/>
          </a:xfrm>
          <a:prstGeom prst="rect">
            <a:avLst/>
          </a:prstGeom>
          <a:noFill/>
          <a:ln>
            <a:noFill/>
          </a:ln>
        </p:spPr>
        <p:txBody>
          <a:bodyPr wrap="square">
            <a:spAutoFit/>
          </a:bodyPr>
          <a:lstStyle>
            <a:lvl1pPr>
              <a:spcBef>
                <a:spcPct val="20000"/>
              </a:spcBef>
              <a:buChar char="•"/>
              <a:defRPr sz="2000">
                <a:solidFill>
                  <a:schemeClr val="accent1"/>
                </a:solidFill>
                <a:latin typeface="Arial" panose="020B0604020202090204" pitchFamily="34" charset="0"/>
                <a:ea typeface="微软雅黑" panose="020B0503020204020204" charset="-122"/>
              </a:defRPr>
            </a:lvl1pPr>
            <a:lvl2pPr marL="742950" indent="-285750">
              <a:spcBef>
                <a:spcPct val="20000"/>
              </a:spcBef>
              <a:buChar char="–"/>
              <a:defRPr sz="2000">
                <a:solidFill>
                  <a:schemeClr val="accent1"/>
                </a:solidFill>
                <a:latin typeface="Arial" panose="020B0604020202090204" pitchFamily="34" charset="0"/>
                <a:ea typeface="仿宋_GB2312" panose="02010609030101010101" pitchFamily="1" charset="-122"/>
              </a:defRPr>
            </a:lvl2pPr>
            <a:lvl3pPr marL="1143000" indent="-228600">
              <a:spcBef>
                <a:spcPct val="20000"/>
              </a:spcBef>
              <a:buChar char="•"/>
              <a:defRPr sz="2400">
                <a:solidFill>
                  <a:schemeClr val="tx1"/>
                </a:solidFill>
                <a:latin typeface="Arial" panose="020B0604020202090204" pitchFamily="34" charset="0"/>
                <a:ea typeface="宋体" pitchFamily="2" charset="-122"/>
              </a:defRPr>
            </a:lvl3pPr>
            <a:lvl4pPr marL="1600200" indent="-228600">
              <a:spcBef>
                <a:spcPct val="20000"/>
              </a:spcBef>
              <a:buChar char="–"/>
              <a:defRPr sz="2000">
                <a:solidFill>
                  <a:schemeClr val="tx1"/>
                </a:solidFill>
                <a:latin typeface="Arial" panose="020B0604020202090204" pitchFamily="34" charset="0"/>
                <a:ea typeface="宋体" pitchFamily="2" charset="-122"/>
              </a:defRPr>
            </a:lvl4pPr>
            <a:lvl5pPr marL="2057400" indent="-228600">
              <a:spcBef>
                <a:spcPct val="20000"/>
              </a:spcBef>
              <a:buChar char="»"/>
              <a:defRPr sz="2000">
                <a:solidFill>
                  <a:schemeClr val="tx1"/>
                </a:solidFill>
                <a:latin typeface="Arial" panose="020B0604020202090204"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90204" pitchFamily="34" charset="0"/>
                <a:ea typeface="宋体" pitchFamily="2" charset="-122"/>
              </a:defRPr>
            </a:lvl9pPr>
          </a:lstStyle>
          <a:p>
            <a:pPr algn="ctr" fontAlgn="base">
              <a:spcBef>
                <a:spcPct val="0"/>
              </a:spcBef>
              <a:spcAft>
                <a:spcPct val="0"/>
              </a:spcAft>
              <a:buFontTx/>
              <a:buNone/>
            </a:pPr>
            <a:r>
              <a:rPr lang="zh-CN" altLang="zh-CN" b="1" dirty="0">
                <a:solidFill>
                  <a:schemeClr val="bg1"/>
                </a:solidFill>
                <a:latin typeface="楷体" panose="02010609060101010101" pitchFamily="49" charset="-122"/>
                <a:ea typeface="楷体" panose="02010609060101010101" pitchFamily="49" charset="-122"/>
                <a:cs typeface="楷体" panose="02010609060101010101" pitchFamily="49" charset="-122"/>
              </a:rPr>
              <a:t>前端</a:t>
            </a:r>
            <a:endParaRPr lang="zh-CN" altLang="zh-CN" b="1" dirty="0">
              <a:solidFill>
                <a:schemeClr val="bg1"/>
              </a:solidFill>
              <a:latin typeface="楷体" panose="02010609060101010101" pitchFamily="49" charset="-122"/>
              <a:ea typeface="楷体" panose="02010609060101010101" pitchFamily="49" charset="-122"/>
              <a:cs typeface="楷体" panose="02010609060101010101" pitchFamily="49" charset="-122"/>
            </a:endParaRPr>
          </a:p>
        </p:txBody>
      </p:sp>
      <p:sp>
        <p:nvSpPr>
          <p:cNvPr id="66" name="文本框 65"/>
          <p:cNvSpPr txBox="1"/>
          <p:nvPr/>
        </p:nvSpPr>
        <p:spPr>
          <a:xfrm>
            <a:off x="2200910" y="2081530"/>
            <a:ext cx="2058670" cy="645160"/>
          </a:xfrm>
          <a:prstGeom prst="rect">
            <a:avLst/>
          </a:prstGeom>
          <a:noFill/>
        </p:spPr>
        <p:txBody>
          <a:bodyPr wrap="square" rtlCol="0">
            <a:spAutoFit/>
          </a:bodyPr>
          <a:p>
            <a:r>
              <a:rPr lang="en-US" altLang="zh-CN" dirty="0">
                <a:solidFill>
                  <a:schemeClr val="tx1">
                    <a:lumMod val="75000"/>
                    <a:lumOff val="25000"/>
                  </a:schemeClr>
                </a:solidFill>
                <a:latin typeface="微软雅黑" panose="020B0503020204020204" charset="-122"/>
                <a:ea typeface="微软雅黑" panose="020B0503020204020204" charset="-122"/>
              </a:rPr>
              <a:t>YOLO-M</a:t>
            </a:r>
            <a:r>
              <a:rPr lang="en-US" altLang="zh-CN" dirty="0">
                <a:solidFill>
                  <a:schemeClr val="tx1">
                    <a:lumMod val="75000"/>
                    <a:lumOff val="25000"/>
                  </a:schemeClr>
                </a:solidFill>
                <a:latin typeface="微软雅黑" panose="020B0503020204020204" charset="-122"/>
                <a:ea typeface="微软雅黑" panose="020B0503020204020204" charset="-122"/>
              </a:rPr>
              <a:t>amba+</a:t>
            </a:r>
            <a:endParaRPr lang="en-US" altLang="zh-CN" dirty="0">
              <a:solidFill>
                <a:schemeClr val="tx1">
                  <a:lumMod val="75000"/>
                  <a:lumOff val="25000"/>
                </a:schemeClr>
              </a:solidFill>
              <a:latin typeface="微软雅黑" panose="020B0503020204020204" charset="-122"/>
              <a:ea typeface="微软雅黑" panose="020B0503020204020204" charset="-122"/>
            </a:endParaRPr>
          </a:p>
          <a:p>
            <a:r>
              <a:rPr lang="en-US" altLang="zh-CN" dirty="0">
                <a:solidFill>
                  <a:schemeClr val="tx1">
                    <a:lumMod val="75000"/>
                    <a:lumOff val="25000"/>
                  </a:schemeClr>
                </a:solidFill>
                <a:latin typeface="微软雅黑" panose="020B0503020204020204" charset="-122"/>
                <a:ea typeface="微软雅黑" panose="020B0503020204020204" charset="-122"/>
              </a:rPr>
              <a:t>C</a:t>
            </a:r>
            <a:r>
              <a:rPr lang="en-US" altLang="zh-CN" dirty="0">
                <a:solidFill>
                  <a:schemeClr val="tx1">
                    <a:lumMod val="75000"/>
                    <a:lumOff val="25000"/>
                  </a:schemeClr>
                </a:solidFill>
                <a:latin typeface="微软雅黑" panose="020B0503020204020204" charset="-122"/>
                <a:ea typeface="微软雅黑" panose="020B0503020204020204" charset="-122"/>
              </a:rPr>
              <a:t>oordAttention</a:t>
            </a:r>
            <a:endParaRPr lang="en-US" altLang="zh-CN" dirty="0">
              <a:solidFill>
                <a:schemeClr val="tx1">
                  <a:lumMod val="75000"/>
                  <a:lumOff val="25000"/>
                </a:schemeClr>
              </a:solidFill>
              <a:latin typeface="微软雅黑" panose="020B0503020204020204" charset="-122"/>
              <a:ea typeface="微软雅黑" panose="020B0503020204020204" charset="-122"/>
            </a:endParaRPr>
          </a:p>
        </p:txBody>
      </p:sp>
      <p:pic>
        <p:nvPicPr>
          <p:cNvPr id="44" name="图片 43" descr="图片20"/>
          <p:cNvPicPr>
            <a:picLocks noChangeAspect="1"/>
          </p:cNvPicPr>
          <p:nvPr/>
        </p:nvPicPr>
        <p:blipFill>
          <a:blip r:embed="rId3"/>
          <a:stretch>
            <a:fillRect/>
          </a:stretch>
        </p:blipFill>
        <p:spPr>
          <a:xfrm>
            <a:off x="508000" y="2274570"/>
            <a:ext cx="1543685" cy="1543685"/>
          </a:xfrm>
          <a:prstGeom prst="rect">
            <a:avLst/>
          </a:prstGeom>
          <a:effectLst>
            <a:outerShdw blurRad="292100" dist="139700" dir="3000000" algn="ctr" rotWithShape="0">
              <a:srgbClr val="000000">
                <a:alpha val="65000"/>
              </a:srgbClr>
            </a:outerShdw>
          </a:effectLst>
        </p:spPr>
      </p:pic>
      <p:pic>
        <p:nvPicPr>
          <p:cNvPr id="45" name="图片 10"/>
          <p:cNvPicPr>
            <a:picLocks noChangeAspect="1"/>
          </p:cNvPicPr>
          <p:nvPr/>
        </p:nvPicPr>
        <p:blipFill>
          <a:blip r:embed="rId4"/>
          <a:stretch>
            <a:fillRect/>
          </a:stretch>
        </p:blipFill>
        <p:spPr>
          <a:xfrm>
            <a:off x="2037715" y="920750"/>
            <a:ext cx="1800000" cy="1059263"/>
          </a:xfrm>
          <a:prstGeom prst="rect">
            <a:avLst/>
          </a:prstGeom>
          <a:effectLst>
            <a:outerShdw blurRad="292100" dist="139700" dir="3000000" algn="ctr" rotWithShape="0">
              <a:srgbClr val="000000">
                <a:alpha val="65000"/>
              </a:srgbClr>
            </a:outerShdw>
          </a:effectLst>
        </p:spPr>
      </p:pic>
      <p:pic>
        <p:nvPicPr>
          <p:cNvPr id="816807739" name="图片 1" descr="图片包含 日历&#10;&#10;描述已自动生成"/>
          <p:cNvPicPr>
            <a:picLocks noChangeAspect="1"/>
          </p:cNvPicPr>
          <p:nvPr/>
        </p:nvPicPr>
        <p:blipFill>
          <a:blip r:embed="rId5"/>
          <a:stretch>
            <a:fillRect/>
          </a:stretch>
        </p:blipFill>
        <p:spPr>
          <a:xfrm>
            <a:off x="2276475" y="5666740"/>
            <a:ext cx="1989455" cy="1119505"/>
          </a:xfrm>
          <a:prstGeom prst="rect">
            <a:avLst/>
          </a:prstGeom>
          <a:effectLst>
            <a:outerShdw blurRad="292100" dist="139700" dir="2400000" algn="ctr" rotWithShape="0">
              <a:srgbClr val="000000">
                <a:alpha val="65000"/>
              </a:srgbClr>
            </a:outerShdw>
          </a:effectLst>
        </p:spPr>
      </p:pic>
      <p:pic>
        <p:nvPicPr>
          <p:cNvPr id="6" name="图片 5" descr="智算视界"/>
          <p:cNvPicPr>
            <a:picLocks noChangeAspect="1"/>
          </p:cNvPicPr>
          <p:nvPr/>
        </p:nvPicPr>
        <p:blipFill>
          <a:blip r:embed="rId6"/>
          <a:stretch>
            <a:fillRect/>
          </a:stretch>
        </p:blipFill>
        <p:spPr>
          <a:xfrm>
            <a:off x="141605" y="6290945"/>
            <a:ext cx="1287145" cy="567055"/>
          </a:xfrm>
          <a:prstGeom prst="rect">
            <a:avLst/>
          </a:prstGeom>
        </p:spPr>
      </p:pic>
      <p:grpSp>
        <p:nvGrpSpPr>
          <p:cNvPr id="51" name="组合 50"/>
          <p:cNvGrpSpPr/>
          <p:nvPr/>
        </p:nvGrpSpPr>
        <p:grpSpPr>
          <a:xfrm>
            <a:off x="-267261" y="417894"/>
            <a:ext cx="547168" cy="547168"/>
            <a:chOff x="-288100" y="193150"/>
            <a:chExt cx="547168" cy="547168"/>
          </a:xfrm>
        </p:grpSpPr>
        <p:sp>
          <p:nvSpPr>
            <p:cNvPr id="52" name="直角三角形 51"/>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直角三角形 52"/>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5"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文本框 57"/>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59" name="文本框 58"/>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60" name="文本框 59"/>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61" name="三角形 108"/>
          <p:cNvSpPr/>
          <p:nvPr/>
        </p:nvSpPr>
        <p:spPr>
          <a:xfrm>
            <a:off x="25067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2" name="文本框 61"/>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63" name="文本框 62"/>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64" name="文本框 63"/>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65" name="Line 12"/>
          <p:cNvSpPr>
            <a:spLocks noChangeShapeType="1"/>
          </p:cNvSpPr>
          <p:nvPr/>
        </p:nvSpPr>
        <p:spPr bwMode="auto">
          <a:xfrm flipV="1">
            <a:off x="5546725" y="3702050"/>
            <a:ext cx="2865120" cy="643255"/>
          </a:xfrm>
          <a:prstGeom prst="line">
            <a:avLst/>
          </a:prstGeom>
          <a:noFill/>
          <a:ln w="19050">
            <a:solidFill>
              <a:srgbClr val="093B5C"/>
            </a:solidFill>
            <a:round/>
            <a:tailEnd type="triangle" w="lg" len="lg"/>
          </a:ln>
        </p:spPr>
        <p:txBody>
          <a:bodyPr/>
          <a:p>
            <a:pPr eaLnBrk="0" fontAlgn="base" hangingPunct="0">
              <a:spcBef>
                <a:spcPct val="0"/>
              </a:spcBef>
              <a:spcAft>
                <a:spcPct val="0"/>
              </a:spcAft>
            </a:pPr>
            <a:endParaRPr lang="zh-CN" altLang="en-US">
              <a:solidFill>
                <a:srgbClr val="294A5A"/>
              </a:solidFill>
              <a:latin typeface="Arial" panose="020B0604020202090204" pitchFamily="34" charset="0"/>
            </a:endParaRPr>
          </a:p>
        </p:txBody>
      </p:sp>
      <p:pic>
        <p:nvPicPr>
          <p:cNvPr id="67" name="图片 66"/>
          <p:cNvPicPr>
            <a:picLocks noChangeAspect="1"/>
          </p:cNvPicPr>
          <p:nvPr/>
        </p:nvPicPr>
        <p:blipFill>
          <a:blip r:embed="rId7"/>
          <a:stretch>
            <a:fillRect/>
          </a:stretch>
        </p:blipFill>
        <p:spPr>
          <a:xfrm>
            <a:off x="757555" y="4317365"/>
            <a:ext cx="2174240" cy="1102360"/>
          </a:xfrm>
          <a:prstGeom prst="rect">
            <a:avLst/>
          </a:prstGeom>
          <a:effectLst>
            <a:outerShdw blurRad="292100" dist="139700" dir="3000000" algn="ctr" rotWithShape="0">
              <a:srgbClr val="000000">
                <a:alpha val="65000"/>
              </a:srgbClr>
            </a:outerShdw>
          </a:effectLst>
        </p:spPr>
      </p:pic>
      <p:pic>
        <p:nvPicPr>
          <p:cNvPr id="68" name="图片 67"/>
          <p:cNvPicPr>
            <a:picLocks noChangeAspect="1"/>
          </p:cNvPicPr>
          <p:nvPr/>
        </p:nvPicPr>
        <p:blipFill>
          <a:blip r:embed="rId8"/>
          <a:stretch>
            <a:fillRect/>
          </a:stretch>
        </p:blipFill>
        <p:spPr>
          <a:xfrm>
            <a:off x="9331325" y="5506085"/>
            <a:ext cx="2440940" cy="1268730"/>
          </a:xfrm>
          <a:prstGeom prst="rect">
            <a:avLst/>
          </a:prstGeom>
          <a:effectLst>
            <a:outerShdw blurRad="292100" dist="139700" dir="2400000" algn="ctr" rotWithShape="0">
              <a:srgbClr val="000000">
                <a:alpha val="65000"/>
              </a:srgbClr>
            </a:outerShdw>
          </a:effectLst>
        </p:spPr>
      </p:pic>
      <p:pic>
        <p:nvPicPr>
          <p:cNvPr id="9" name="图片 8" descr="1181747329179_.pic"/>
          <p:cNvPicPr>
            <a:picLocks noChangeAspect="1"/>
          </p:cNvPicPr>
          <p:nvPr/>
        </p:nvPicPr>
        <p:blipFill>
          <a:blip r:embed="rId6"/>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文本框 68"/>
          <p:cNvSpPr txBox="1"/>
          <p:nvPr/>
        </p:nvSpPr>
        <p:spPr>
          <a:xfrm>
            <a:off x="284273" y="772305"/>
            <a:ext cx="10836000" cy="429895"/>
          </a:xfrm>
          <a:prstGeom prst="rect">
            <a:avLst/>
          </a:prstGeom>
          <a:noFill/>
        </p:spPr>
        <p:txBody>
          <a:bodyPr wrap="square">
            <a:spAutoFit/>
          </a:bodyPr>
          <a:p>
            <a:pPr marL="323850" indent="-32385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文件</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架构</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sp>
        <p:nvSpPr>
          <p:cNvPr id="118" name="矩形 117"/>
          <p:cNvSpPr/>
          <p:nvPr/>
        </p:nvSpPr>
        <p:spPr>
          <a:xfrm>
            <a:off x="567055" y="1780540"/>
            <a:ext cx="3728085" cy="5007610"/>
          </a:xfrm>
          <a:prstGeom prst="rect">
            <a:avLst/>
          </a:prstGeom>
          <a:noFill/>
          <a:ln w="47625">
            <a:solidFill>
              <a:srgbClr val="4472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0" name="矩形 53"/>
          <p:cNvSpPr>
            <a:spLocks noChangeArrowheads="1"/>
          </p:cNvSpPr>
          <p:nvPr/>
        </p:nvSpPr>
        <p:spPr bwMode="auto">
          <a:xfrm>
            <a:off x="522605" y="1248410"/>
            <a:ext cx="3772535" cy="377190"/>
          </a:xfrm>
          <a:prstGeom prst="rect">
            <a:avLst/>
          </a:prstGeom>
          <a:solidFill>
            <a:srgbClr val="4472C4"/>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模型</a:t>
            </a:r>
            <a:r>
              <a:rPr lang="zh-CN" altLang="en-US" sz="1800" b="1" dirty="0">
                <a:solidFill>
                  <a:schemeClr val="bg1"/>
                </a:solidFill>
                <a:latin typeface="微软雅黑" panose="020B0503020204020204" charset="-122"/>
                <a:ea typeface="微软雅黑" panose="020B0503020204020204" charset="-122"/>
              </a:rPr>
              <a:t>部分</a:t>
            </a:r>
            <a:endParaRPr lang="zh-CN" altLang="en-US" sz="1800" b="1" dirty="0">
              <a:solidFill>
                <a:schemeClr val="bg1"/>
              </a:solidFill>
              <a:latin typeface="微软雅黑" panose="020B0503020204020204" charset="-122"/>
              <a:ea typeface="微软雅黑" panose="020B0503020204020204" charset="-122"/>
            </a:endParaRPr>
          </a:p>
        </p:txBody>
      </p:sp>
      <p:sp>
        <p:nvSpPr>
          <p:cNvPr id="11" name="文本框 10"/>
          <p:cNvSpPr txBox="1"/>
          <p:nvPr/>
        </p:nvSpPr>
        <p:spPr>
          <a:xfrm>
            <a:off x="751205" y="1780540"/>
            <a:ext cx="3356610" cy="5077460"/>
          </a:xfrm>
          <a:prstGeom prst="rect">
            <a:avLst/>
          </a:prstGeom>
          <a:noFill/>
        </p:spPr>
        <p:txBody>
          <a:bodyPr wrap="square" rtlCol="0">
            <a:spAutoFit/>
          </a:bodyPr>
          <a:p>
            <a:pPr indent="0" algn="l">
              <a:lnSpc>
                <a:spcPct val="100000"/>
              </a:lnSpc>
              <a:buClrTx/>
              <a:buSzTx/>
              <a:buNone/>
            </a:pPr>
            <a:r>
              <a:rPr kumimoji="1" lang="en-US" altLang="zh-CN" dirty="0">
                <a:latin typeface="Times New Roman" panose="02020503050405090304" pitchFamily="18" charset="0"/>
                <a:ea typeface="楷体" panose="02010609060101010101" pitchFamily="49" charset="-122"/>
              </a:rPr>
              <a:t>model</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ultralytics</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train.py</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rPr>
              <a:t>generate_train_v3.ipynb</a:t>
            </a:r>
            <a:endParaRPr kumimoji="1" lang="en-US" altLang="zh-CN"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dataset</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 </a:t>
            </a:r>
            <a:r>
              <a:rPr kumimoji="1" lang="en-US" altLang="zh-CN" dirty="0">
                <a:latin typeface="Times New Roman" panose="02020503050405090304" pitchFamily="18" charset="0"/>
                <a:ea typeface="楷体" panose="02010609060101010101" pitchFamily="49" charset="-122"/>
                <a:sym typeface="+mn-ea"/>
              </a:rPr>
              <a:t>v4</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train</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 test</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 class.txt</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 yolo_train.py</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data.yaml</a:t>
            </a:r>
            <a:endParaRPr kumimoji="1" lang="zh-CN" altLang="en-US"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 </a:t>
            </a:r>
            <a:r>
              <a:rPr kumimoji="1" lang="en-US" altLang="zh-CN" dirty="0">
                <a:latin typeface="Times New Roman" panose="02020503050405090304" pitchFamily="18" charset="0"/>
                <a:ea typeface="楷体" panose="02010609060101010101" pitchFamily="49" charset="-122"/>
                <a:sym typeface="+mn-ea"/>
              </a:rPr>
              <a:t>...(</a:t>
            </a:r>
            <a:r>
              <a:rPr kumimoji="1" lang="zh-CN" altLang="en-US" dirty="0">
                <a:latin typeface="Times New Roman" panose="02020503050405090304" pitchFamily="18" charset="0"/>
                <a:ea typeface="楷体" panose="02010609060101010101" pitchFamily="49" charset="-122"/>
                <a:sym typeface="+mn-ea"/>
              </a:rPr>
              <a:t>其他版本</a:t>
            </a:r>
            <a:r>
              <a:rPr kumimoji="1" lang="en-US" altLang="zh-CN" dirty="0">
                <a:latin typeface="Times New Roman" panose="02020503050405090304" pitchFamily="18" charset="0"/>
                <a:ea typeface="楷体" panose="02010609060101010101" pitchFamily="49" charset="-122"/>
                <a:sym typeface="+mn-ea"/>
              </a:rPr>
              <a:t>)</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model</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 </a:t>
            </a:r>
            <a:r>
              <a:rPr kumimoji="1" lang="en-US" altLang="zh-CN" dirty="0">
                <a:latin typeface="Times New Roman" panose="02020503050405090304" pitchFamily="18" charset="0"/>
                <a:ea typeface="楷体" panose="02010609060101010101" pitchFamily="49" charset="-122"/>
                <a:sym typeface="+mn-ea"/>
              </a:rPr>
              <a:t>v4.2</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en-US" altLang="zh-CN" dirty="0">
                <a:latin typeface="Times New Roman" panose="02020503050405090304" pitchFamily="18" charset="0"/>
                <a:ea typeface="楷体" panose="02010609060101010101" pitchFamily="49" charset="-122"/>
              </a:rPr>
              <a:t>    </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weights</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 cufusion_matrix</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  </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 F1_score</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a:t>
            </a:r>
            <a:r>
              <a:rPr kumimoji="1" lang="zh-CN" altLang="en-US" dirty="0">
                <a:latin typeface="Times New Roman" panose="02020503050405090304" pitchFamily="18" charset="0"/>
                <a:ea typeface="楷体" panose="02010609060101010101" pitchFamily="49" charset="-122"/>
                <a:sym typeface="+mn-ea"/>
              </a:rPr>
              <a:t>其他版本</a:t>
            </a:r>
            <a:r>
              <a:rPr kumimoji="1" lang="en-US" altLang="zh-CN" dirty="0">
                <a:latin typeface="Times New Roman" panose="02020503050405090304" pitchFamily="18" charset="0"/>
                <a:ea typeface="楷体" panose="02010609060101010101" pitchFamily="49" charset="-122"/>
                <a:sym typeface="+mn-ea"/>
              </a:rPr>
              <a:t>)</a:t>
            </a:r>
            <a:endParaRPr kumimoji="1" lang="zh-CN" altLang="en-US" dirty="0">
              <a:latin typeface="Times New Roman" panose="02020503050405090304" pitchFamily="18" charset="0"/>
              <a:ea typeface="楷体" panose="02010609060101010101" pitchFamily="49" charset="-122"/>
            </a:endParaRPr>
          </a:p>
        </p:txBody>
      </p:sp>
      <p:sp>
        <p:nvSpPr>
          <p:cNvPr id="2" name="矩形 1"/>
          <p:cNvSpPr/>
          <p:nvPr/>
        </p:nvSpPr>
        <p:spPr>
          <a:xfrm>
            <a:off x="4605655" y="1780540"/>
            <a:ext cx="3306445" cy="2533650"/>
          </a:xfrm>
          <a:prstGeom prst="rect">
            <a:avLst/>
          </a:prstGeom>
          <a:noFill/>
          <a:ln w="4762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8" name="矩形 53"/>
          <p:cNvSpPr>
            <a:spLocks noChangeArrowheads="1"/>
          </p:cNvSpPr>
          <p:nvPr/>
        </p:nvSpPr>
        <p:spPr bwMode="auto">
          <a:xfrm>
            <a:off x="4561205" y="1245235"/>
            <a:ext cx="3395345" cy="377190"/>
          </a:xfrm>
          <a:prstGeom prst="rect">
            <a:avLst/>
          </a:prstGeom>
          <a:solidFill>
            <a:schemeClr val="accent2">
              <a:lumMod val="75000"/>
            </a:schemeClr>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算法部分</a:t>
            </a:r>
            <a:endParaRPr lang="zh-CN" altLang="en-US" sz="1800" b="1" dirty="0">
              <a:solidFill>
                <a:schemeClr val="bg1"/>
              </a:solidFill>
              <a:latin typeface="微软雅黑" panose="020B0503020204020204" charset="-122"/>
              <a:ea typeface="微软雅黑" panose="020B0503020204020204" charset="-122"/>
            </a:endParaRPr>
          </a:p>
        </p:txBody>
      </p:sp>
      <p:sp>
        <p:nvSpPr>
          <p:cNvPr id="9" name="文本框 8"/>
          <p:cNvSpPr txBox="1"/>
          <p:nvPr/>
        </p:nvSpPr>
        <p:spPr>
          <a:xfrm>
            <a:off x="4791710" y="1907540"/>
            <a:ext cx="3356610" cy="2310765"/>
          </a:xfrm>
          <a:prstGeom prst="rect">
            <a:avLst/>
          </a:prstGeom>
          <a:noFill/>
        </p:spPr>
        <p:txBody>
          <a:bodyPr wrap="square" rtlCol="0">
            <a:noAutofit/>
          </a:bodyPr>
          <a:p>
            <a:pPr indent="0" algn="l">
              <a:lnSpc>
                <a:spcPct val="100000"/>
              </a:lnSpc>
              <a:buClrTx/>
              <a:buSzTx/>
              <a:buNone/>
            </a:pPr>
            <a:r>
              <a:rPr kumimoji="1" lang="en-US" altLang="zh-CN" dirty="0">
                <a:latin typeface="Times New Roman" panose="02020503050405090304" pitchFamily="18" charset="0"/>
                <a:ea typeface="楷体" panose="02010609060101010101" pitchFamily="49" charset="-122"/>
              </a:rPr>
              <a:t>yty_math</a:t>
            </a:r>
            <a:endParaRPr kumimoji="1" lang="en-US" altLang="zh-CN"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__init__.py</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import_file.py</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picture_roi.py</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yolo_detection.py</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dbscan_line</a:t>
            </a:r>
            <a:r>
              <a:rPr kumimoji="1" lang="en-US" altLang="zh-CN" dirty="0">
                <a:latin typeface="Times New Roman" panose="02020503050405090304" pitchFamily="18" charset="0"/>
                <a:ea typeface="楷体" panose="02010609060101010101" pitchFamily="49" charset="-122"/>
                <a:sym typeface="+mn-ea"/>
              </a:rPr>
              <a:t>.py</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get_number.py</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CA.py</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endParaRPr kumimoji="1" lang="en-US" dirty="0">
              <a:latin typeface="Times New Roman" panose="02020503050405090304" pitchFamily="18" charset="0"/>
              <a:ea typeface="楷体" panose="02010609060101010101" pitchFamily="49" charset="-122"/>
            </a:endParaRPr>
          </a:p>
        </p:txBody>
      </p:sp>
      <p:sp>
        <p:nvSpPr>
          <p:cNvPr id="12" name="矩形 53"/>
          <p:cNvSpPr>
            <a:spLocks noChangeArrowheads="1"/>
          </p:cNvSpPr>
          <p:nvPr/>
        </p:nvSpPr>
        <p:spPr bwMode="auto">
          <a:xfrm>
            <a:off x="8185785" y="3719830"/>
            <a:ext cx="3409950" cy="377190"/>
          </a:xfrm>
          <a:prstGeom prst="rect">
            <a:avLst/>
          </a:prstGeom>
          <a:solidFill>
            <a:schemeClr val="accent4">
              <a:lumMod val="75000"/>
            </a:schemeClr>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动画部分</a:t>
            </a:r>
            <a:endParaRPr lang="zh-CN" altLang="en-US" sz="1800" b="1" dirty="0">
              <a:solidFill>
                <a:schemeClr val="bg1"/>
              </a:solidFill>
              <a:latin typeface="微软雅黑" panose="020B0503020204020204" charset="-122"/>
              <a:ea typeface="微软雅黑" panose="020B0503020204020204" charset="-122"/>
            </a:endParaRPr>
          </a:p>
        </p:txBody>
      </p:sp>
      <p:sp>
        <p:nvSpPr>
          <p:cNvPr id="13" name="矩形 12"/>
          <p:cNvSpPr/>
          <p:nvPr/>
        </p:nvSpPr>
        <p:spPr>
          <a:xfrm>
            <a:off x="8222615" y="4218305"/>
            <a:ext cx="3359150" cy="2028190"/>
          </a:xfrm>
          <a:prstGeom prst="rect">
            <a:avLst/>
          </a:prstGeom>
          <a:noFill/>
          <a:ln w="4762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4" name="文本框 13"/>
          <p:cNvSpPr txBox="1"/>
          <p:nvPr/>
        </p:nvSpPr>
        <p:spPr>
          <a:xfrm>
            <a:off x="8409940" y="4364355"/>
            <a:ext cx="3356610" cy="1696085"/>
          </a:xfrm>
          <a:prstGeom prst="rect">
            <a:avLst/>
          </a:prstGeom>
          <a:noFill/>
        </p:spPr>
        <p:txBody>
          <a:bodyPr wrap="square" rtlCol="0">
            <a:noAutofit/>
          </a:bodyPr>
          <a:p>
            <a:pPr indent="0" algn="l">
              <a:lnSpc>
                <a:spcPct val="100000"/>
              </a:lnSpc>
              <a:buClrTx/>
              <a:buSzTx/>
              <a:buNone/>
            </a:pPr>
            <a:r>
              <a:rPr kumimoji="1" lang="en-US" altLang="zh-CN" dirty="0">
                <a:latin typeface="Times New Roman" panose="02020503050405090304" pitchFamily="18" charset="0"/>
                <a:ea typeface="楷体" panose="02010609060101010101" pitchFamily="49" charset="-122"/>
              </a:rPr>
              <a:t>yty_</a:t>
            </a:r>
            <a:r>
              <a:rPr kumimoji="1" lang="en-US" altLang="zh-CN" dirty="0">
                <a:latin typeface="Times New Roman" panose="02020503050405090304" pitchFamily="18" charset="0"/>
                <a:ea typeface="楷体" panose="02010609060101010101" pitchFamily="49" charset="-122"/>
              </a:rPr>
              <a:t>manim</a:t>
            </a:r>
            <a:endParaRPr kumimoji="1" lang="en-US" altLang="zh-CN"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__init__.py</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squ_tex</a:t>
            </a:r>
            <a:r>
              <a:rPr kumimoji="1" lang="en-US" altLang="zh-CN" dirty="0">
                <a:latin typeface="Times New Roman" panose="02020503050405090304" pitchFamily="18" charset="0"/>
                <a:ea typeface="楷体" panose="02010609060101010101" pitchFamily="49" charset="-122"/>
                <a:sym typeface="+mn-ea"/>
              </a:rPr>
              <a:t>.py</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yty_matrix</a:t>
            </a:r>
            <a:r>
              <a:rPr kumimoji="1" lang="en-US" altLang="zh-CN" dirty="0">
                <a:latin typeface="Times New Roman" panose="02020503050405090304" pitchFamily="18" charset="0"/>
                <a:ea typeface="楷体" panose="02010609060101010101" pitchFamily="49" charset="-122"/>
                <a:sym typeface="+mn-ea"/>
              </a:rPr>
              <a:t>.py</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manim_animation.py</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manim_result.py</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endParaRPr kumimoji="1" lang="en-US" dirty="0">
              <a:latin typeface="Times New Roman" panose="02020503050405090304" pitchFamily="18" charset="0"/>
              <a:ea typeface="楷体" panose="02010609060101010101" pitchFamily="49" charset="-122"/>
            </a:endParaRPr>
          </a:p>
        </p:txBody>
      </p:sp>
      <p:sp>
        <p:nvSpPr>
          <p:cNvPr id="15" name="矩形 53"/>
          <p:cNvSpPr>
            <a:spLocks noChangeArrowheads="1"/>
          </p:cNvSpPr>
          <p:nvPr/>
        </p:nvSpPr>
        <p:spPr bwMode="auto">
          <a:xfrm>
            <a:off x="8185785" y="1252855"/>
            <a:ext cx="3409950" cy="377190"/>
          </a:xfrm>
          <a:prstGeom prst="rect">
            <a:avLst/>
          </a:prstGeom>
          <a:solidFill>
            <a:schemeClr val="accent6">
              <a:lumMod val="75000"/>
            </a:schemeClr>
          </a:solidFill>
          <a:ln w="9525">
            <a:solidFill>
              <a:schemeClr val="bg1"/>
            </a:solidFill>
            <a:miter lim="800000"/>
          </a:ln>
        </p:spPr>
        <p:txBody>
          <a:bodyPr anchor="ct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3pPr>
            <a:lvl4pPr marL="16002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4pPr>
            <a:lvl5pPr marL="20574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Calibri" panose="020F0502020204030204" charset="0"/>
                <a:ea typeface="宋体" pitchFamily="2" charset="-122"/>
              </a:defRPr>
            </a:lvl9pPr>
          </a:lstStyle>
          <a:p>
            <a:pPr algn="ctr">
              <a:lnSpc>
                <a:spcPct val="100000"/>
              </a:lnSpc>
              <a:spcBef>
                <a:spcPct val="0"/>
              </a:spcBef>
              <a:buNone/>
            </a:pPr>
            <a:r>
              <a:rPr lang="zh-CN" altLang="en-US" sz="1800" b="1" dirty="0">
                <a:solidFill>
                  <a:schemeClr val="bg1"/>
                </a:solidFill>
                <a:latin typeface="微软雅黑" panose="020B0503020204020204" charset="-122"/>
                <a:ea typeface="微软雅黑" panose="020B0503020204020204" charset="-122"/>
              </a:rPr>
              <a:t>可视化部分</a:t>
            </a:r>
            <a:endParaRPr lang="zh-CN" altLang="en-US" sz="1800" b="1" dirty="0">
              <a:solidFill>
                <a:schemeClr val="bg1"/>
              </a:solidFill>
              <a:latin typeface="微软雅黑" panose="020B0503020204020204" charset="-122"/>
              <a:ea typeface="微软雅黑" panose="020B0503020204020204" charset="-122"/>
            </a:endParaRPr>
          </a:p>
        </p:txBody>
      </p:sp>
      <p:sp>
        <p:nvSpPr>
          <p:cNvPr id="17" name="矩形 16"/>
          <p:cNvSpPr/>
          <p:nvPr/>
        </p:nvSpPr>
        <p:spPr>
          <a:xfrm>
            <a:off x="8222615" y="1780540"/>
            <a:ext cx="3306445" cy="1741170"/>
          </a:xfrm>
          <a:prstGeom prst="rect">
            <a:avLst/>
          </a:prstGeom>
          <a:noFill/>
          <a:ln w="4762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16" name="文本框 15"/>
          <p:cNvSpPr txBox="1"/>
          <p:nvPr/>
        </p:nvSpPr>
        <p:spPr>
          <a:xfrm>
            <a:off x="8409940" y="1907540"/>
            <a:ext cx="3356610" cy="1499235"/>
          </a:xfrm>
          <a:prstGeom prst="rect">
            <a:avLst/>
          </a:prstGeom>
          <a:noFill/>
        </p:spPr>
        <p:txBody>
          <a:bodyPr wrap="square" rtlCol="0">
            <a:noAutofit/>
          </a:bodyPr>
          <a:p>
            <a:pPr indent="0" algn="l">
              <a:lnSpc>
                <a:spcPct val="100000"/>
              </a:lnSpc>
              <a:buClrTx/>
              <a:buSzTx/>
              <a:buNone/>
            </a:pPr>
            <a:r>
              <a:rPr kumimoji="1" lang="en-US" altLang="zh-CN" dirty="0">
                <a:latin typeface="Times New Roman" panose="02020503050405090304" pitchFamily="18" charset="0"/>
                <a:ea typeface="楷体" panose="02010609060101010101" pitchFamily="49" charset="-122"/>
              </a:rPr>
              <a:t>window</a:t>
            </a:r>
            <a:endParaRPr kumimoji="1" lang="en-US" altLang="zh-CN"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__init__.py</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import_window.py</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zh-CN" altLang="en-US" dirty="0">
                <a:latin typeface="Times New Roman" panose="02020503050405090304" pitchFamily="18" charset="0"/>
                <a:ea typeface="楷体" panose="02010609060101010101" pitchFamily="49" charset="-122"/>
                <a:sym typeface="+mn-ea"/>
              </a:rPr>
              <a:t>── </a:t>
            </a:r>
            <a:r>
              <a:rPr kumimoji="1" lang="en-US" altLang="zh-CN" dirty="0">
                <a:latin typeface="Times New Roman" panose="02020503050405090304" pitchFamily="18" charset="0"/>
                <a:ea typeface="楷体" panose="02010609060101010101" pitchFamily="49" charset="-122"/>
                <a:sym typeface="+mn-ea"/>
              </a:rPr>
              <a:t>cacl_window.py</a:t>
            </a:r>
            <a:endParaRPr kumimoji="1" lang="en-US" altLang="zh-CN" dirty="0">
              <a:latin typeface="Times New Roman" panose="02020503050405090304" pitchFamily="18" charset="0"/>
              <a:ea typeface="楷体" panose="02010609060101010101" pitchFamily="49" charset="-122"/>
              <a:sym typeface="+mn-ea"/>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a:t>
            </a:r>
            <a:r>
              <a:rPr kumimoji="1" lang="en-US" altLang="zh-CN" dirty="0">
                <a:latin typeface="Times New Roman" panose="02020503050405090304" pitchFamily="18" charset="0"/>
                <a:ea typeface="楷体" panose="02010609060101010101" pitchFamily="49" charset="-122"/>
                <a:sym typeface="+mn-ea"/>
              </a:rPr>
              <a:t> yty_canvas.py</a:t>
            </a:r>
            <a:endParaRPr kumimoji="1" lang="zh-CN" altLang="en-US" dirty="0">
              <a:latin typeface="Times New Roman" panose="02020503050405090304" pitchFamily="18" charset="0"/>
              <a:ea typeface="楷体" panose="02010609060101010101" pitchFamily="49" charset="-122"/>
            </a:endParaRPr>
          </a:p>
          <a:p>
            <a:pPr indent="0" algn="l">
              <a:lnSpc>
                <a:spcPct val="100000"/>
              </a:lnSpc>
              <a:buClrTx/>
              <a:buSzTx/>
              <a:buNone/>
            </a:pPr>
            <a:r>
              <a:rPr kumimoji="1" lang="zh-CN" altLang="en-US" dirty="0">
                <a:latin typeface="Times New Roman" panose="02020503050405090304" pitchFamily="18" charset="0"/>
                <a:ea typeface="楷体" panose="02010609060101010101" pitchFamily="49" charset="-122"/>
                <a:sym typeface="+mn-ea"/>
              </a:rPr>
              <a:t>  </a:t>
            </a:r>
            <a:endParaRPr kumimoji="1" lang="en-US" dirty="0">
              <a:latin typeface="Times New Roman" panose="02020503050405090304" pitchFamily="18" charset="0"/>
              <a:ea typeface="楷体" panose="02010609060101010101" pitchFamily="49" charset="-122"/>
            </a:endParaRPr>
          </a:p>
        </p:txBody>
      </p:sp>
      <p:grpSp>
        <p:nvGrpSpPr>
          <p:cNvPr id="19" name="组合 18"/>
          <p:cNvGrpSpPr/>
          <p:nvPr/>
        </p:nvGrpSpPr>
        <p:grpSpPr>
          <a:xfrm>
            <a:off x="-267261" y="417894"/>
            <a:ext cx="547168" cy="547168"/>
            <a:chOff x="-288100" y="193150"/>
            <a:chExt cx="547168" cy="547168"/>
          </a:xfrm>
        </p:grpSpPr>
        <p:sp>
          <p:nvSpPr>
            <p:cNvPr id="20" name="直角三角形 19"/>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09" name="三角形 108"/>
          <p:cNvSpPr/>
          <p:nvPr/>
        </p:nvSpPr>
        <p:spPr>
          <a:xfrm>
            <a:off x="25067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30" name="文本框 29"/>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31" name="文本框 30"/>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32" name="文本框 31"/>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pic>
        <p:nvPicPr>
          <p:cNvPr id="4" name="图片 3" descr="1181747329179_.pic"/>
          <p:cNvPicPr>
            <a:picLocks noChangeAspect="1"/>
          </p:cNvPicPr>
          <p:nvPr/>
        </p:nvPicPr>
        <p:blipFill>
          <a:blip r:embed="rId1"/>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rans">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079490" y="2969895"/>
            <a:ext cx="6480000" cy="3645000"/>
          </a:xfrm>
          <a:prstGeom prst="rect">
            <a:avLst/>
          </a:prstGeom>
        </p:spPr>
      </p:pic>
      <p:pic>
        <p:nvPicPr>
          <p:cNvPr id="10" name="TransCode">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3"/>
          <a:stretch>
            <a:fillRect/>
          </a:stretch>
        </p:blipFill>
        <p:spPr>
          <a:xfrm>
            <a:off x="6079490" y="586740"/>
            <a:ext cx="6480000" cy="3645000"/>
          </a:xfrm>
          <a:prstGeom prst="rect">
            <a:avLst/>
          </a:prstGeom>
        </p:spPr>
      </p:pic>
      <p:sp>
        <p:nvSpPr>
          <p:cNvPr id="117" name="等腰三角形 116"/>
          <p:cNvSpPr>
            <a:spLocks noChangeAspect="1"/>
          </p:cNvSpPr>
          <p:nvPr>
            <p:custDataLst>
              <p:tags r:id="rId6"/>
            </p:custDataLst>
          </p:nvPr>
        </p:nvSpPr>
        <p:spPr>
          <a:xfrm flipH="1">
            <a:off x="4961266" y="1367905"/>
            <a:ext cx="169658" cy="1229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等腰三角形 146"/>
          <p:cNvSpPr>
            <a:spLocks noChangeAspect="1"/>
          </p:cNvSpPr>
          <p:nvPr>
            <p:custDataLst>
              <p:tags r:id="rId7"/>
            </p:custDataLst>
          </p:nvPr>
        </p:nvSpPr>
        <p:spPr>
          <a:xfrm flipH="1">
            <a:off x="5075391" y="1373264"/>
            <a:ext cx="169658" cy="1229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27"/>
          <p:cNvSpPr>
            <a:spLocks noChangeAspect="1"/>
          </p:cNvSpPr>
          <p:nvPr>
            <p:custDataLst>
              <p:tags r:id="rId8"/>
            </p:custDataLst>
          </p:nvPr>
        </p:nvSpPr>
        <p:spPr>
          <a:xfrm flipH="1">
            <a:off x="4966861" y="1377631"/>
            <a:ext cx="169658" cy="12295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40458" y="822470"/>
            <a:ext cx="10836000" cy="429895"/>
          </a:xfrm>
          <a:prstGeom prst="rect">
            <a:avLst/>
          </a:prstGeom>
          <a:noFill/>
        </p:spPr>
        <p:txBody>
          <a:bodyPr wrap="square">
            <a:spAutoFit/>
          </a:bodyPr>
          <a:p>
            <a:pPr marL="323850" indent="-323850">
              <a:buFont typeface="Wingdings" panose="05000000000000000000" pitchFamily="2" charset="2"/>
              <a:buChar char="p"/>
            </a:pP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动态分步可视化实现</a:t>
            </a:r>
            <a:r>
              <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rPr>
              <a:t>原理</a:t>
            </a:r>
            <a:endParaRPr lang="zh-CN" altLang="en-US" sz="2200" b="1" dirty="0">
              <a:solidFill>
                <a:schemeClr val="tx1">
                  <a:lumMod val="75000"/>
                  <a:lumOff val="25000"/>
                </a:schemeClr>
              </a:solidFill>
              <a:latin typeface="微软雅黑" panose="020B0503020204020204" charset="-122"/>
              <a:ea typeface="微软雅黑" panose="020B0503020204020204" charset="-122"/>
              <a:cs typeface="Times New Roman" panose="02020503050405090304" pitchFamily="18" charset="0"/>
            </a:endParaRPr>
          </a:p>
        </p:txBody>
      </p:sp>
      <p:sp>
        <p:nvSpPr>
          <p:cNvPr id="165" name="五边形 16"/>
          <p:cNvSpPr/>
          <p:nvPr>
            <p:custDataLst>
              <p:tags r:id="rId9"/>
            </p:custDataLst>
          </p:nvPr>
        </p:nvSpPr>
        <p:spPr>
          <a:xfrm>
            <a:off x="1698625" y="1454785"/>
            <a:ext cx="3262630" cy="36830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29" name="文本框 28"/>
          <p:cNvSpPr txBox="1"/>
          <p:nvPr>
            <p:custDataLst>
              <p:tags r:id="rId10"/>
            </p:custDataLst>
          </p:nvPr>
        </p:nvSpPr>
        <p:spPr>
          <a:xfrm>
            <a:off x="2216150" y="1356995"/>
            <a:ext cx="2256790" cy="563880"/>
          </a:xfrm>
          <a:prstGeom prst="rect">
            <a:avLst/>
          </a:prstGeom>
          <a:noFill/>
        </p:spPr>
        <p:txBody>
          <a:bodyPr wrap="square" rtlCol="0">
            <a:noAutofit/>
          </a:bodyPr>
          <a:p>
            <a:pPr marL="285750" lvl="0" indent="-285750" algn="just">
              <a:lnSpc>
                <a:spcPct val="150000"/>
              </a:lnSpc>
              <a:buClrTx/>
              <a:buSzTx/>
              <a:buFont typeface="Wingdings" panose="05000000000000000000" pitchFamily="2" charset="0"/>
              <a:buChar char="ü"/>
            </a:pPr>
            <a:r>
              <a:rPr lang="zh-CN" sz="1600" dirty="0">
                <a:solidFill>
                  <a:schemeClr val="accent1">
                    <a:lumMod val="50000"/>
                  </a:schemeClr>
                </a:solidFill>
                <a:latin typeface="+mn-ea"/>
                <a:sym typeface="+mn-ea"/>
              </a:rPr>
              <a:t>元素矢量化</a:t>
            </a:r>
            <a:r>
              <a:rPr lang="zh-CN" sz="1600" dirty="0">
                <a:solidFill>
                  <a:schemeClr val="accent1">
                    <a:lumMod val="50000"/>
                  </a:schemeClr>
                </a:solidFill>
                <a:latin typeface="+mn-ea"/>
                <a:sym typeface="+mn-ea"/>
              </a:rPr>
              <a:t> </a:t>
            </a:r>
            <a:endParaRPr lang="zh-CN" sz="1600" dirty="0">
              <a:solidFill>
                <a:schemeClr val="accent1">
                  <a:lumMod val="50000"/>
                </a:schemeClr>
              </a:solidFill>
              <a:latin typeface="+mn-ea"/>
              <a:sym typeface="+mn-ea"/>
            </a:endParaRPr>
          </a:p>
        </p:txBody>
      </p:sp>
      <p:sp>
        <p:nvSpPr>
          <p:cNvPr id="63" name="圆角矩形 109"/>
          <p:cNvSpPr/>
          <p:nvPr>
            <p:custDataLst>
              <p:tags r:id="rId11"/>
            </p:custDataLst>
          </p:nvPr>
        </p:nvSpPr>
        <p:spPr>
          <a:xfrm>
            <a:off x="317500" y="1326515"/>
            <a:ext cx="5761990" cy="5308600"/>
          </a:xfrm>
          <a:prstGeom prst="roundRect">
            <a:avLst>
              <a:gd name="adj" fmla="val 7646"/>
            </a:avLst>
          </a:prstGeom>
          <a:noFill/>
          <a:ln w="25400">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914400"/>
            <a:endParaRPr lang="zh-CN" altLang="en-US" sz="1600" dirty="0">
              <a:solidFill>
                <a:prstClr val="white"/>
              </a:solidFill>
              <a:latin typeface="+mn-ea"/>
              <a:sym typeface="+mn-ea"/>
            </a:endParaRPr>
          </a:p>
        </p:txBody>
      </p:sp>
      <p:sp>
        <p:nvSpPr>
          <p:cNvPr id="30" name="文本框 29"/>
          <p:cNvSpPr txBox="1"/>
          <p:nvPr>
            <p:custDataLst>
              <p:tags r:id="rId12"/>
            </p:custDataLst>
          </p:nvPr>
        </p:nvSpPr>
        <p:spPr>
          <a:xfrm>
            <a:off x="664845" y="1876425"/>
            <a:ext cx="5064760" cy="368300"/>
          </a:xfrm>
          <a:prstGeom prst="rect">
            <a:avLst/>
          </a:prstGeom>
          <a:noFill/>
        </p:spPr>
        <p:txBody>
          <a:bodyPr wrap="square" rtlCol="0">
            <a:spAutoFit/>
          </a:bodyPr>
          <a:p>
            <a:pPr marL="285750" indent="-285750">
              <a:buFont typeface="Wingdings" panose="05000000000000000000" pitchFamily="2" charset="0"/>
              <a:buChar char="Ø"/>
            </a:pPr>
            <a:r>
              <a:rPr lang="zh-CN" altLang="en-US" kern="100" dirty="0">
                <a:effectLst/>
                <a:latin typeface="Times New Roman" panose="02020503050405090304" pitchFamily="18" charset="0"/>
                <a:ea typeface="楷体" panose="02010609060101010101" pitchFamily="49" charset="-122"/>
                <a:cs typeface="微软雅黑" panose="020B0503020204020204" charset="-122"/>
                <a:sym typeface="+mn-ea"/>
              </a:rPr>
              <a:t>将图像、文本或数学公式解析为矢量图形对象</a:t>
            </a:r>
            <a:endParaRPr lang="zh-CN" altLang="en-US" kern="100" dirty="0">
              <a:effectLst/>
              <a:latin typeface="Times New Roman" panose="02020503050405090304" pitchFamily="18" charset="0"/>
              <a:ea typeface="楷体" panose="02010609060101010101" pitchFamily="49" charset="-122"/>
              <a:cs typeface="微软雅黑" panose="020B0503020204020204" charset="-122"/>
              <a:sym typeface="+mn-ea"/>
            </a:endParaRPr>
          </a:p>
        </p:txBody>
      </p:sp>
      <p:sp>
        <p:nvSpPr>
          <p:cNvPr id="33" name="下箭头 32"/>
          <p:cNvSpPr/>
          <p:nvPr>
            <p:custDataLst>
              <p:tags r:id="rId13"/>
            </p:custDataLst>
          </p:nvPr>
        </p:nvSpPr>
        <p:spPr>
          <a:xfrm>
            <a:off x="3187065" y="2244725"/>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五边形 16"/>
          <p:cNvSpPr/>
          <p:nvPr>
            <p:custDataLst>
              <p:tags r:id="rId14"/>
            </p:custDataLst>
          </p:nvPr>
        </p:nvSpPr>
        <p:spPr>
          <a:xfrm>
            <a:off x="1698625" y="2713355"/>
            <a:ext cx="3262630" cy="36830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37" name="文本框 36"/>
          <p:cNvSpPr txBox="1"/>
          <p:nvPr>
            <p:custDataLst>
              <p:tags r:id="rId15"/>
            </p:custDataLst>
          </p:nvPr>
        </p:nvSpPr>
        <p:spPr>
          <a:xfrm>
            <a:off x="2291715" y="2644140"/>
            <a:ext cx="2256790" cy="563880"/>
          </a:xfrm>
          <a:prstGeom prst="rect">
            <a:avLst/>
          </a:prstGeom>
          <a:noFill/>
        </p:spPr>
        <p:txBody>
          <a:bodyPr wrap="square" rtlCol="0">
            <a:noAutofit/>
          </a:bodyPr>
          <a:p>
            <a:pPr marL="285750" indent="-285750" algn="just">
              <a:lnSpc>
                <a:spcPct val="150000"/>
              </a:lnSpc>
              <a:buFont typeface="Wingdings" panose="05000000000000000000" pitchFamily="2" charset="0"/>
              <a:buChar char="ü"/>
            </a:pPr>
            <a:r>
              <a:rPr lang="zh-CN" sz="1600" dirty="0">
                <a:solidFill>
                  <a:schemeClr val="accent1">
                    <a:lumMod val="50000"/>
                  </a:schemeClr>
                </a:solidFill>
                <a:latin typeface="+mn-ea"/>
                <a:sym typeface="+mn-ea"/>
              </a:rPr>
              <a:t>单个元素</a:t>
            </a:r>
            <a:r>
              <a:rPr lang="zh-CN" sz="1600" b="1" dirty="0">
                <a:solidFill>
                  <a:schemeClr val="accent1">
                    <a:lumMod val="50000"/>
                  </a:schemeClr>
                </a:solidFill>
                <a:latin typeface="+mn-ea"/>
                <a:sym typeface="+mn-ea"/>
              </a:rPr>
              <a:t>精准控制</a:t>
            </a:r>
            <a:r>
              <a:rPr sz="1600" b="1" dirty="0">
                <a:solidFill>
                  <a:schemeClr val="accent1">
                    <a:lumMod val="50000"/>
                  </a:schemeClr>
                </a:solidFill>
                <a:latin typeface="+mn-ea"/>
                <a:sym typeface="+mn-ea"/>
              </a:rPr>
              <a:t> </a:t>
            </a:r>
            <a:endParaRPr lang="zh-CN" altLang="en-US" sz="2000" dirty="0">
              <a:latin typeface="楷体" panose="02010609060101010101" pitchFamily="49" charset="-122"/>
              <a:ea typeface="楷体" panose="02010609060101010101" pitchFamily="49" charset="-122"/>
              <a:cs typeface="微软雅黑" panose="020B0503020204020204" charset="-122"/>
            </a:endParaRPr>
          </a:p>
        </p:txBody>
      </p:sp>
      <p:sp>
        <p:nvSpPr>
          <p:cNvPr id="38" name="文本框 37"/>
          <p:cNvSpPr txBox="1"/>
          <p:nvPr>
            <p:custDataLst>
              <p:tags r:id="rId16"/>
            </p:custDataLst>
          </p:nvPr>
        </p:nvSpPr>
        <p:spPr>
          <a:xfrm>
            <a:off x="664845" y="3124835"/>
            <a:ext cx="5064760" cy="645160"/>
          </a:xfrm>
          <a:prstGeom prst="rect">
            <a:avLst/>
          </a:prstGeom>
          <a:noFill/>
        </p:spPr>
        <p:txBody>
          <a:bodyPr wrap="square" rtlCol="0">
            <a:spAutoFit/>
          </a:bodyPr>
          <a:p>
            <a:pPr marL="285750" indent="-285750">
              <a:buFont typeface="Wingdings" panose="05000000000000000000" pitchFamily="2" charset="0"/>
              <a:buChar char="Ø"/>
            </a:pPr>
            <a:r>
              <a:rPr lang="zh-CN" altLang="en-US" kern="100" dirty="0">
                <a:effectLst/>
                <a:latin typeface="Times New Roman" panose="02020503050405090304" pitchFamily="18" charset="0"/>
                <a:ea typeface="楷体" panose="02010609060101010101" pitchFamily="49" charset="-122"/>
                <a:cs typeface="微软雅黑" panose="020B0503020204020204" charset="-122"/>
                <a:sym typeface="+mn-ea"/>
              </a:rPr>
              <a:t>每一个的子元素都可以独立操控，支持任意缩放、旋转、偏移和颜色调整</a:t>
            </a:r>
            <a:endParaRPr lang="zh-CN" altLang="en-US" kern="100" dirty="0">
              <a:effectLst/>
              <a:latin typeface="Times New Roman" panose="02020503050405090304" pitchFamily="18" charset="0"/>
              <a:ea typeface="楷体" panose="02010609060101010101" pitchFamily="49" charset="-122"/>
              <a:cs typeface="微软雅黑" panose="020B0503020204020204" charset="-122"/>
              <a:sym typeface="+mn-ea"/>
            </a:endParaRPr>
          </a:p>
        </p:txBody>
      </p:sp>
      <p:sp>
        <p:nvSpPr>
          <p:cNvPr id="39" name="下箭头 38"/>
          <p:cNvSpPr/>
          <p:nvPr>
            <p:custDataLst>
              <p:tags r:id="rId17"/>
            </p:custDataLst>
          </p:nvPr>
        </p:nvSpPr>
        <p:spPr>
          <a:xfrm>
            <a:off x="3187065" y="3744595"/>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五边形 16"/>
          <p:cNvSpPr/>
          <p:nvPr>
            <p:custDataLst>
              <p:tags r:id="rId18"/>
            </p:custDataLst>
          </p:nvPr>
        </p:nvSpPr>
        <p:spPr>
          <a:xfrm>
            <a:off x="1704340" y="5610860"/>
            <a:ext cx="3262630" cy="36830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12" name="文本框 11"/>
          <p:cNvSpPr txBox="1"/>
          <p:nvPr>
            <p:custDataLst>
              <p:tags r:id="rId19"/>
            </p:custDataLst>
          </p:nvPr>
        </p:nvSpPr>
        <p:spPr>
          <a:xfrm>
            <a:off x="2297430" y="5541645"/>
            <a:ext cx="2256790" cy="563880"/>
          </a:xfrm>
          <a:prstGeom prst="rect">
            <a:avLst/>
          </a:prstGeom>
          <a:noFill/>
        </p:spPr>
        <p:txBody>
          <a:bodyPr wrap="square" rtlCol="0">
            <a:noAutofit/>
          </a:bodyPr>
          <a:p>
            <a:pPr marL="285750" indent="-285750" algn="just">
              <a:lnSpc>
                <a:spcPct val="150000"/>
              </a:lnSpc>
              <a:buFont typeface="Wingdings" panose="05000000000000000000" pitchFamily="2" charset="0"/>
              <a:buChar char="ü"/>
            </a:pPr>
            <a:r>
              <a:rPr lang="zh-CN" sz="1600" dirty="0">
                <a:solidFill>
                  <a:schemeClr val="accent1">
                    <a:lumMod val="50000"/>
                  </a:schemeClr>
                </a:solidFill>
                <a:latin typeface="+mn-ea"/>
                <a:sym typeface="+mn-ea"/>
              </a:rPr>
              <a:t>动画</a:t>
            </a:r>
            <a:r>
              <a:rPr lang="zh-CN" sz="1600" dirty="0">
                <a:solidFill>
                  <a:schemeClr val="accent1">
                    <a:lumMod val="50000"/>
                  </a:schemeClr>
                </a:solidFill>
                <a:latin typeface="+mn-ea"/>
                <a:sym typeface="+mn-ea"/>
              </a:rPr>
              <a:t>流式逐帧渲染</a:t>
            </a:r>
            <a:r>
              <a:rPr sz="1600" b="1" dirty="0">
                <a:solidFill>
                  <a:schemeClr val="accent1">
                    <a:lumMod val="50000"/>
                  </a:schemeClr>
                </a:solidFill>
                <a:latin typeface="+mn-ea"/>
                <a:sym typeface="+mn-ea"/>
              </a:rPr>
              <a:t> </a:t>
            </a:r>
            <a:endParaRPr lang="zh-CN" altLang="en-US" sz="2000" dirty="0">
              <a:latin typeface="楷体" panose="02010609060101010101" pitchFamily="49" charset="-122"/>
              <a:ea typeface="楷体" panose="02010609060101010101" pitchFamily="49" charset="-122"/>
              <a:cs typeface="微软雅黑" panose="020B0503020204020204" charset="-122"/>
            </a:endParaRPr>
          </a:p>
        </p:txBody>
      </p:sp>
      <p:sp>
        <p:nvSpPr>
          <p:cNvPr id="13" name="文本框 12"/>
          <p:cNvSpPr txBox="1"/>
          <p:nvPr>
            <p:custDataLst>
              <p:tags r:id="rId20"/>
            </p:custDataLst>
          </p:nvPr>
        </p:nvSpPr>
        <p:spPr>
          <a:xfrm>
            <a:off x="664845" y="5990590"/>
            <a:ext cx="5064760" cy="645160"/>
          </a:xfrm>
          <a:prstGeom prst="rect">
            <a:avLst/>
          </a:prstGeom>
          <a:noFill/>
        </p:spPr>
        <p:txBody>
          <a:bodyPr wrap="square" rtlCol="0">
            <a:spAutoFit/>
          </a:bodyPr>
          <a:p>
            <a:pPr marL="285750" indent="-285750">
              <a:buFont typeface="Wingdings" panose="05000000000000000000" pitchFamily="2" charset="0"/>
              <a:buChar char="Ø"/>
            </a:pPr>
            <a:r>
              <a:rPr lang="zh-CN" altLang="en-US" kern="100" dirty="0">
                <a:effectLst/>
                <a:latin typeface="Times New Roman" panose="02020503050405090304" pitchFamily="18" charset="0"/>
                <a:ea typeface="楷体" panose="02010609060101010101" pitchFamily="49" charset="-122"/>
                <a:cs typeface="微软雅黑" panose="020B0503020204020204" charset="-122"/>
                <a:sym typeface="+mn-ea"/>
              </a:rPr>
              <a:t>使用时间轴驱动的逐帧渲染系统，将每一帧的变化逐步绘制为视频</a:t>
            </a:r>
            <a:endParaRPr lang="zh-CN" altLang="en-US" kern="100" dirty="0">
              <a:effectLst/>
              <a:latin typeface="Times New Roman" panose="02020503050405090304" pitchFamily="18" charset="0"/>
              <a:ea typeface="楷体" panose="02010609060101010101" pitchFamily="49" charset="-122"/>
              <a:cs typeface="微软雅黑" panose="020B0503020204020204" charset="-122"/>
              <a:sym typeface="+mn-ea"/>
            </a:endParaRPr>
          </a:p>
        </p:txBody>
      </p:sp>
      <p:sp>
        <p:nvSpPr>
          <p:cNvPr id="14" name="下箭头 13"/>
          <p:cNvSpPr/>
          <p:nvPr>
            <p:custDataLst>
              <p:tags r:id="rId21"/>
            </p:custDataLst>
          </p:nvPr>
        </p:nvSpPr>
        <p:spPr>
          <a:xfrm>
            <a:off x="3187065" y="5196840"/>
            <a:ext cx="135890" cy="35941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0" name="组合 19"/>
          <p:cNvGrpSpPr/>
          <p:nvPr/>
        </p:nvGrpSpPr>
        <p:grpSpPr>
          <a:xfrm>
            <a:off x="-267261" y="417894"/>
            <a:ext cx="547168" cy="547168"/>
            <a:chOff x="-288100" y="193150"/>
            <a:chExt cx="547168" cy="547168"/>
          </a:xfrm>
        </p:grpSpPr>
        <p:sp>
          <p:nvSpPr>
            <p:cNvPr id="21" name="直角三角形 20"/>
            <p:cNvSpPr/>
            <p:nvPr/>
          </p:nvSpPr>
          <p:spPr>
            <a:xfrm rot="13500000">
              <a:off x="-161926" y="304809"/>
              <a:ext cx="323850" cy="323850"/>
            </a:xfrm>
            <a:prstGeom prst="rtTriangle">
              <a:avLst/>
            </a:prstGeom>
            <a:solidFill>
              <a:srgbClr val="0B5AA8"/>
            </a:solid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13500000">
              <a:off x="-288100" y="193150"/>
              <a:ext cx="547168" cy="547168"/>
            </a:xfrm>
            <a:prstGeom prst="rtTriangle">
              <a:avLst/>
            </a:prstGeom>
            <a:noFill/>
            <a:ln>
              <a:solidFill>
                <a:srgbClr val="0B5A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직사각형 45"/>
          <p:cNvSpPr/>
          <p:nvPr/>
        </p:nvSpPr>
        <p:spPr>
          <a:xfrm>
            <a:off x="442964" y="688174"/>
            <a:ext cx="10836000" cy="36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직사각형 45"/>
          <p:cNvSpPr/>
          <p:nvPr/>
        </p:nvSpPr>
        <p:spPr>
          <a:xfrm>
            <a:off x="442964" y="768631"/>
            <a:ext cx="10836000" cy="18000"/>
          </a:xfrm>
          <a:prstGeom prst="rect">
            <a:avLst/>
          </a:prstGeom>
          <a:solidFill>
            <a:srgbClr val="0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04" name="文本框 103"/>
          <p:cNvSpPr txBox="1"/>
          <p:nvPr/>
        </p:nvSpPr>
        <p:spPr>
          <a:xfrm>
            <a:off x="566832" y="200642"/>
            <a:ext cx="1470801"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项目背景</a:t>
            </a:r>
            <a:endParaRPr kumimoji="1" lang="zh-CN" altLang="en-US" sz="2400" b="1" dirty="0">
              <a:latin typeface="微软雅黑" panose="020B0503020204020204" charset="-122"/>
              <a:ea typeface="微软雅黑" panose="020B0503020204020204" charset="-122"/>
            </a:endParaRPr>
          </a:p>
        </p:txBody>
      </p:sp>
      <p:sp>
        <p:nvSpPr>
          <p:cNvPr id="105" name="文本框 104"/>
          <p:cNvSpPr txBox="1"/>
          <p:nvPr/>
        </p:nvSpPr>
        <p:spPr>
          <a:xfrm>
            <a:off x="2051685" y="200660"/>
            <a:ext cx="140906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sym typeface="+mn-ea"/>
              </a:rPr>
              <a:t>项目架构</a:t>
            </a:r>
            <a:endParaRPr kumimoji="1" lang="zh-CN" altLang="en-US" sz="2400" b="1" dirty="0">
              <a:latin typeface="微软雅黑" panose="020B0503020204020204" charset="-122"/>
              <a:ea typeface="微软雅黑" panose="020B0503020204020204" charset="-122"/>
              <a:sym typeface="+mn-ea"/>
            </a:endParaRPr>
          </a:p>
        </p:txBody>
      </p:sp>
      <p:sp>
        <p:nvSpPr>
          <p:cNvPr id="108" name="文本框 107"/>
          <p:cNvSpPr txBox="1"/>
          <p:nvPr/>
        </p:nvSpPr>
        <p:spPr>
          <a:xfrm>
            <a:off x="3523615" y="200660"/>
            <a:ext cx="1892300"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算法创新</a:t>
            </a:r>
            <a:endParaRPr kumimoji="1" lang="zh-CN" altLang="en-US" sz="2400" b="1" dirty="0">
              <a:latin typeface="微软雅黑" panose="020B0503020204020204" charset="-122"/>
              <a:ea typeface="微软雅黑" panose="020B0503020204020204" charset="-122"/>
            </a:endParaRPr>
          </a:p>
          <a:p>
            <a:endParaRPr kumimoji="1" lang="zh-CN" altLang="en-US" sz="2400" b="1" dirty="0">
              <a:latin typeface="微软雅黑" panose="020B0503020204020204" charset="-122"/>
              <a:ea typeface="微软雅黑" panose="020B0503020204020204" charset="-122"/>
            </a:endParaRPr>
          </a:p>
        </p:txBody>
      </p:sp>
      <p:sp>
        <p:nvSpPr>
          <p:cNvPr id="18" name="文本框 17"/>
          <p:cNvSpPr txBox="1"/>
          <p:nvPr/>
        </p:nvSpPr>
        <p:spPr>
          <a:xfrm>
            <a:off x="6494780" y="21272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教辅成果</a:t>
            </a:r>
            <a:endParaRPr kumimoji="1" lang="zh-CN" altLang="en-US" sz="2400" b="1" dirty="0">
              <a:latin typeface="微软雅黑" panose="020B0503020204020204" charset="-122"/>
              <a:ea typeface="微软雅黑" panose="020B0503020204020204" charset="-122"/>
            </a:endParaRPr>
          </a:p>
        </p:txBody>
      </p:sp>
      <p:sp>
        <p:nvSpPr>
          <p:cNvPr id="19" name="文本框 18"/>
          <p:cNvSpPr txBox="1"/>
          <p:nvPr/>
        </p:nvSpPr>
        <p:spPr>
          <a:xfrm>
            <a:off x="5022850" y="207010"/>
            <a:ext cx="1527175" cy="481330"/>
          </a:xfrm>
          <a:prstGeom prst="rect">
            <a:avLst/>
          </a:prstGeom>
          <a:solidFill>
            <a:schemeClr val="bg1"/>
          </a:solidFill>
        </p:spPr>
        <p:txBody>
          <a:bodyPr wrap="square" rtlCol="0">
            <a:noAutofit/>
          </a:bodyPr>
          <a:p>
            <a:r>
              <a:rPr kumimoji="1" lang="zh-CN" altLang="en-US" sz="2400" b="1" dirty="0">
                <a:latin typeface="微软雅黑" panose="020B0503020204020204" charset="-122"/>
                <a:ea typeface="微软雅黑" panose="020B0503020204020204" charset="-122"/>
                <a:sym typeface="+mn-ea"/>
              </a:rPr>
              <a:t>系统</a:t>
            </a:r>
            <a:r>
              <a:rPr kumimoji="1" lang="zh-CN" altLang="en-US" sz="2400" b="1" dirty="0">
                <a:latin typeface="微软雅黑" panose="020B0503020204020204" charset="-122"/>
                <a:ea typeface="微软雅黑" panose="020B0503020204020204" charset="-122"/>
                <a:sym typeface="+mn-ea"/>
              </a:rPr>
              <a:t>展示</a:t>
            </a:r>
            <a:endParaRPr kumimoji="1" lang="zh-CN" altLang="en-US" sz="2400" b="1" dirty="0">
              <a:latin typeface="微软雅黑" panose="020B0503020204020204" charset="-122"/>
              <a:ea typeface="微软雅黑" panose="020B0503020204020204" charset="-122"/>
              <a:sym typeface="+mn-ea"/>
            </a:endParaRPr>
          </a:p>
        </p:txBody>
      </p:sp>
      <p:sp>
        <p:nvSpPr>
          <p:cNvPr id="23" name="文本框 22"/>
          <p:cNvSpPr txBox="1"/>
          <p:nvPr/>
        </p:nvSpPr>
        <p:spPr>
          <a:xfrm>
            <a:off x="7984490" y="213995"/>
            <a:ext cx="1414145" cy="460375"/>
          </a:xfrm>
          <a:prstGeom prst="rect">
            <a:avLst/>
          </a:prstGeom>
          <a:solidFill>
            <a:schemeClr val="bg1"/>
          </a:solidFill>
        </p:spPr>
        <p:txBody>
          <a:bodyPr wrap="square" rtlCol="0">
            <a:spAutoFit/>
          </a:bodyPr>
          <a:p>
            <a:r>
              <a:rPr kumimoji="1" lang="zh-CN" altLang="en-US" sz="2400" b="1" dirty="0">
                <a:latin typeface="微软雅黑" panose="020B0503020204020204" charset="-122"/>
                <a:ea typeface="微软雅黑" panose="020B0503020204020204" charset="-122"/>
              </a:rPr>
              <a:t>未来</a:t>
            </a:r>
            <a:r>
              <a:rPr kumimoji="1" lang="zh-CN" altLang="en-US" sz="2400" b="1" dirty="0">
                <a:latin typeface="微软雅黑" panose="020B0503020204020204" charset="-122"/>
                <a:ea typeface="微软雅黑" panose="020B0503020204020204" charset="-122"/>
              </a:rPr>
              <a:t>展望</a:t>
            </a:r>
            <a:endParaRPr kumimoji="1" lang="zh-CN" altLang="en-US" sz="2400" b="1" dirty="0">
              <a:latin typeface="微软雅黑" panose="020B0503020204020204" charset="-122"/>
              <a:ea typeface="微软雅黑" panose="020B0503020204020204" charset="-122"/>
            </a:endParaRPr>
          </a:p>
        </p:txBody>
      </p:sp>
      <p:sp>
        <p:nvSpPr>
          <p:cNvPr id="24" name="五边形 16"/>
          <p:cNvSpPr/>
          <p:nvPr>
            <p:custDataLst>
              <p:tags r:id="rId22"/>
            </p:custDataLst>
          </p:nvPr>
        </p:nvSpPr>
        <p:spPr>
          <a:xfrm>
            <a:off x="1704340" y="4147185"/>
            <a:ext cx="3262630" cy="368300"/>
          </a:xfrm>
          <a:prstGeom prst="roundRect">
            <a:avLst/>
          </a:prstGeom>
          <a:solidFill>
            <a:srgbClr val="DCE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600" b="1" dirty="0">
              <a:solidFill>
                <a:schemeClr val="accent1">
                  <a:lumMod val="50000"/>
                </a:schemeClr>
              </a:solidFill>
              <a:latin typeface="+mn-ea"/>
              <a:cs typeface="微软雅黑" panose="020B0503020204020204" charset="-122"/>
            </a:endParaRPr>
          </a:p>
        </p:txBody>
      </p:sp>
      <p:sp>
        <p:nvSpPr>
          <p:cNvPr id="25" name="文本框 24"/>
          <p:cNvSpPr txBox="1"/>
          <p:nvPr>
            <p:custDataLst>
              <p:tags r:id="rId23"/>
            </p:custDataLst>
          </p:nvPr>
        </p:nvSpPr>
        <p:spPr>
          <a:xfrm>
            <a:off x="2297430" y="4080510"/>
            <a:ext cx="2256790" cy="563880"/>
          </a:xfrm>
          <a:prstGeom prst="rect">
            <a:avLst/>
          </a:prstGeom>
          <a:noFill/>
        </p:spPr>
        <p:txBody>
          <a:bodyPr wrap="square" rtlCol="0">
            <a:noAutofit/>
          </a:bodyPr>
          <a:p>
            <a:pPr marL="285750" indent="-285750" algn="just">
              <a:lnSpc>
                <a:spcPct val="150000"/>
              </a:lnSpc>
              <a:buFont typeface="Wingdings" panose="05000000000000000000" pitchFamily="2" charset="0"/>
              <a:buChar char="ü"/>
            </a:pPr>
            <a:r>
              <a:rPr lang="zh-CN" sz="1600" dirty="0">
                <a:solidFill>
                  <a:schemeClr val="accent1">
                    <a:lumMod val="50000"/>
                  </a:schemeClr>
                </a:solidFill>
                <a:latin typeface="+mn-ea"/>
                <a:sym typeface="+mn-ea"/>
              </a:rPr>
              <a:t>线性插值变换</a:t>
            </a:r>
            <a:r>
              <a:rPr sz="1600" b="1" dirty="0">
                <a:solidFill>
                  <a:schemeClr val="accent1">
                    <a:lumMod val="50000"/>
                  </a:schemeClr>
                </a:solidFill>
                <a:latin typeface="+mn-ea"/>
                <a:sym typeface="+mn-ea"/>
              </a:rPr>
              <a:t> </a:t>
            </a:r>
            <a:endParaRPr lang="zh-CN" altLang="en-US" sz="2000" dirty="0">
              <a:latin typeface="楷体" panose="02010609060101010101" pitchFamily="49" charset="-122"/>
              <a:ea typeface="楷体" panose="02010609060101010101" pitchFamily="49" charset="-122"/>
              <a:cs typeface="微软雅黑" panose="020B0503020204020204" charset="-122"/>
            </a:endParaRPr>
          </a:p>
        </p:txBody>
      </p:sp>
      <p:sp>
        <p:nvSpPr>
          <p:cNvPr id="26" name="文本框 25"/>
          <p:cNvSpPr txBox="1"/>
          <p:nvPr>
            <p:custDataLst>
              <p:tags r:id="rId24"/>
            </p:custDataLst>
          </p:nvPr>
        </p:nvSpPr>
        <p:spPr>
          <a:xfrm>
            <a:off x="659130" y="4565650"/>
            <a:ext cx="5181600" cy="645160"/>
          </a:xfrm>
          <a:prstGeom prst="rect">
            <a:avLst/>
          </a:prstGeom>
          <a:noFill/>
        </p:spPr>
        <p:txBody>
          <a:bodyPr wrap="square" rtlCol="0">
            <a:spAutoFit/>
          </a:bodyPr>
          <a:p>
            <a:pPr marL="285750" indent="-285750">
              <a:buFont typeface="Wingdings" panose="05000000000000000000" pitchFamily="2" charset="0"/>
              <a:buChar char="Ø"/>
            </a:pPr>
            <a:r>
              <a:rPr lang="zh-CN" altLang="en-US" kern="100" dirty="0">
                <a:effectLst/>
                <a:latin typeface="Times New Roman" panose="02020503050405090304" pitchFamily="18" charset="0"/>
                <a:ea typeface="楷体" panose="02010609060101010101" pitchFamily="49" charset="-122"/>
                <a:cs typeface="微软雅黑" panose="020B0503020204020204" charset="-122"/>
                <a:sym typeface="+mn-ea"/>
              </a:rPr>
              <a:t>将动画前后的对象之间建立点与点之间的匹配关系，对这些点进行线性插值</a:t>
            </a:r>
            <a:r>
              <a:rPr lang="zh-CN" altLang="en-US" kern="100" dirty="0">
                <a:effectLst/>
                <a:latin typeface="Times New Roman" panose="02020503050405090304" pitchFamily="18" charset="0"/>
                <a:ea typeface="楷体" panose="02010609060101010101" pitchFamily="49" charset="-122"/>
                <a:cs typeface="微软雅黑" panose="020B0503020204020204" charset="-122"/>
                <a:sym typeface="+mn-ea"/>
              </a:rPr>
              <a:t>计算</a:t>
            </a:r>
            <a:endParaRPr lang="zh-CN" altLang="en-US" kern="100" dirty="0">
              <a:effectLst/>
              <a:latin typeface="Times New Roman" panose="02020503050405090304" pitchFamily="18" charset="0"/>
              <a:ea typeface="楷体" panose="02010609060101010101" pitchFamily="49" charset="-122"/>
              <a:cs typeface="微软雅黑" panose="020B0503020204020204" charset="-122"/>
              <a:sym typeface="+mn-ea"/>
            </a:endParaRPr>
          </a:p>
        </p:txBody>
      </p:sp>
      <p:sp>
        <p:nvSpPr>
          <p:cNvPr id="3" name="三角形 108"/>
          <p:cNvSpPr/>
          <p:nvPr/>
        </p:nvSpPr>
        <p:spPr>
          <a:xfrm>
            <a:off x="2506727" y="562897"/>
            <a:ext cx="498208" cy="114822"/>
          </a:xfrm>
          <a:prstGeom prst="triangl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4" name="图片 3" descr="1181747329179_.pic"/>
          <p:cNvPicPr>
            <a:picLocks noChangeAspect="1"/>
          </p:cNvPicPr>
          <p:nvPr/>
        </p:nvPicPr>
        <p:blipFill>
          <a:blip r:embed="rId25"/>
          <a:stretch>
            <a:fillRect/>
          </a:stretch>
        </p:blipFill>
        <p:spPr>
          <a:xfrm>
            <a:off x="9644380" y="84455"/>
            <a:ext cx="2401570" cy="772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additive="base">
                                        <p:cTn id="6" dur="10000" fill="hold"/>
                                        <p:tgtEl>
                                          <p:spTgt spid="9"/>
                                        </p:tgtEl>
                                      </p:cBhvr>
                                    </p:cmd>
                                  </p:childTnLst>
                                </p:cTn>
                              </p:par>
                              <p:par>
                                <p:cTn id="7" presetID="1" presetClass="mediacall" presetSubtype="0" fill="hold" nodeType="withEffect">
                                  <p:stCondLst>
                                    <p:cond delay="0"/>
                                  </p:stCondLst>
                                  <p:childTnLst>
                                    <p:cmd type="call" cmd="playFrom(0.0)">
                                      <p:cBhvr additive="base">
                                        <p:cTn id="8" dur="10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9" repeatCount="indefinite" fill="hold" display="1">
                  <p:stCondLst>
                    <p:cond delay="indefinite"/>
                  </p:stCondLst>
                </p:cTn>
                <p:tgtEl>
                  <p:spTgt spid="9"/>
                </p:tgtEl>
              </p:cMediaNode>
            </p:video>
            <p:video fullScrn="0">
              <p:cMediaNode>
                <p:cTn id="10" repeatCount="indefinite" fill="hold" display="1">
                  <p:stCondLst>
                    <p:cond delay="indefinite"/>
                  </p:stCondLst>
                </p:cTn>
                <p:tgtEl>
                  <p:spTgt spid="10"/>
                </p:tgtEl>
              </p:cMediaNode>
            </p:video>
          </p:childTnLst>
        </p:cTn>
      </p:par>
    </p:tnLst>
  </p:timing>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DIAGRAM_VIRTUALLY_FRAME" val="{&quot;height&quot;:220.25,&quot;left&quot;:533.15,&quot;top&quot;:282.35,&quot;width&quot;:391.55}"/>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TYPE" val="f"/>
  <p:tag name="KSO_WM_UNIT_SUBTYPE" val="e"/>
  <p:tag name="KSO_WM_UNIT_INDEX" val="2"/>
  <p:tag name="KSO_WM_BEAUTIFY_FLAG" val="#wm#"/>
  <p:tag name="KSO_WM_TAG_VERSION" val="3.0"/>
  <p:tag name="KSO_WM_UNIT_PRESET_TEXT" val="年号"/>
  <p:tag name="KSO_WM_UNIT_ID" val="_1*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4"/>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DIAGRAM_VIRTUALLY_FRAME" val="{&quot;height&quot;:220.25,&quot;left&quot;:533.15,&quot;top&quot;:282.35,&quot;width&quot;:391.55}"/>
</p:tagLst>
</file>

<file path=ppt/tags/tag116.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117.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DIAGRAM_VIRTUALLY_FRAME" val="{&quot;height&quot;:388.5,&quot;left&quot;:480,&quot;top&quot;:104.45,&quot;width&quot;:400}"/>
</p:tagLst>
</file>

<file path=ppt/tags/tag12.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9"/>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DIAGRAM_VIRTUALLY_FRAME" val="{&quot;height&quot;:388.5,&quot;left&quot;:480,&quot;top&quot;:104.45,&quot;width&quot;:400}"/>
</p:tagLst>
</file>

<file path=ppt/tags/tag122.xml><?xml version="1.0" encoding="utf-8"?>
<p:tagLst xmlns:p="http://schemas.openxmlformats.org/presentationml/2006/main">
  <p:tag name="KSO_WM_DIAGRAM_VIRTUALLY_FRAME" val="{&quot;height&quot;:388.5,&quot;left&quot;:480,&quot;top&quot;:104.45,&quot;width&quot;:400}"/>
</p:tagLst>
</file>

<file path=ppt/tags/tag123.xml><?xml version="1.0" encoding="utf-8"?>
<p:tagLst xmlns:p="http://schemas.openxmlformats.org/presentationml/2006/main">
  <p:tag name="KSO_WM_DIAGRAM_VIRTUALLY_FRAME" val="{&quot;height&quot;:388.5,&quot;left&quot;:480,&quot;top&quot;:104.45,&quot;width&quot;:400}"/>
</p:tagLst>
</file>

<file path=ppt/tags/tag124.xml><?xml version="1.0" encoding="utf-8"?>
<p:tagLst xmlns:p="http://schemas.openxmlformats.org/presentationml/2006/main">
  <p:tag name="KSO_WM_DIAGRAM_VIRTUALLY_FRAME" val="{&quot;height&quot;:388.5,&quot;left&quot;:480,&quot;top&quot;:104.45,&quot;width&quot;:400}"/>
</p:tagLst>
</file>

<file path=ppt/tags/tag125.xml><?xml version="1.0" encoding="utf-8"?>
<p:tagLst xmlns:p="http://schemas.openxmlformats.org/presentationml/2006/main">
  <p:tag name="KSO_WM_DIAGRAM_VIRTUALLY_FRAME" val="{&quot;height&quot;:388.5,&quot;left&quot;:480,&quot;top&quot;:104.45,&quot;width&quot;:400}"/>
</p:tagLst>
</file>

<file path=ppt/tags/tag126.xml><?xml version="1.0" encoding="utf-8"?>
<p:tagLst xmlns:p="http://schemas.openxmlformats.org/presentationml/2006/main">
  <p:tag name="KSO_WM_DIAGRAM_VIRTUALLY_FRAME" val="{&quot;height&quot;:388.5,&quot;left&quot;:480,&quot;top&quot;:104.45,&quot;width&quot;:400}"/>
</p:tagLst>
</file>

<file path=ppt/tags/tag127.xml><?xml version="1.0" encoding="utf-8"?>
<p:tagLst xmlns:p="http://schemas.openxmlformats.org/presentationml/2006/main">
  <p:tag name="KSO_WM_DIAGRAM_VIRTUALLY_FRAME" val="{&quot;height&quot;:388.5,&quot;left&quot;:480,&quot;top&quot;:104.45,&quot;width&quot;:400}"/>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 name="KSO_WM_DIAGRAM_VIRTUALLY_FRAME" val="{&quot;height&quot;:388.5,&quot;left&quot;:480,&quot;top&quot;:104.45,&quot;width&quot;:400}"/>
</p:tagLst>
</file>

<file path=ppt/tags/tag148.xml><?xml version="1.0" encoding="utf-8"?>
<p:tagLst xmlns:p="http://schemas.openxmlformats.org/presentationml/2006/main">
  <p:tag name="KSO_WM_BEAUTIFY_FLAG" val=""/>
  <p:tag name="KSO_WM_DIAGRAM_VIRTUALLY_FRAME" val="{&quot;height&quot;:388.5,&quot;left&quot;:480,&quot;top&quot;:104.45,&quot;width&quot;:400}"/>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50.xml><?xml version="1.0" encoding="utf-8"?>
<p:tagLst xmlns:p="http://schemas.openxmlformats.org/presentationml/2006/main">
  <p:tag name="KSO_WM_BEAUTIFY_FLAG" val=""/>
  <p:tag name="KSO_WM_DIAGRAM_VIRTUALLY_FRAME" val="{&quot;height&quot;:388.5,&quot;left&quot;:480,&quot;top&quot;:104.45,&quot;width&quot;:400}"/>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 name="KSO_WM_DIAGRAM_VIRTUALLY_FRAME" val="{&quot;height&quot;:388.5,&quot;left&quot;:480,&quot;top&quot;:104.45,&quot;width&quot;:400}"/>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30"/>
  <p:tag name="KSO_WM_TEMPLATE_CATEGORY" val="custom"/>
  <p:tag name="KSO_WM_TEMPLATE_INDEX" val="20238671"/>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DIAGRAM_VIRTUALLY_FRAME" val="{&quot;height&quot;:220.25,&quot;left&quot;:533.15,&quot;top&quot;:282.35,&quot;width&quot;:391.55}"/>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 name="KSO_WM_DIAGRAM_VIRTUALLY_FRAME" val="{&quot;height&quot;:388.5,&quot;left&quot;:480,&quot;top&quot;:104.45,&quot;width&quot;:400}"/>
</p:tagLst>
</file>

<file path=ppt/tags/tag168.xml><?xml version="1.0" encoding="utf-8"?>
<p:tagLst xmlns:p="http://schemas.openxmlformats.org/presentationml/2006/main">
  <p:tag name="TABLE_ENDDRAG_ORIGIN_RECT" val="375*247"/>
  <p:tag name="TABLE_ENDDRAG_RECT" val="584*123*375*247"/>
</p:tagLst>
</file>

<file path=ppt/tags/tag169.xml><?xml version="1.0" encoding="utf-8"?>
<p:tagLst xmlns:p="http://schemas.openxmlformats.org/presentationml/2006/main">
  <p:tag name="TABLE_ENDDRAG_ORIGIN_RECT" val="401*198"/>
  <p:tag name="TABLE_ENDDRAG_RECT" val="393*66*401*198"/>
</p:tagLst>
</file>

<file path=ppt/tags/tag17.xml><?xml version="1.0" encoding="utf-8"?>
<p:tagLst xmlns:p="http://schemas.openxmlformats.org/presentationml/2006/main">
  <p:tag name="KSO_WM_UNIT_TYPE" val="f"/>
  <p:tag name="KSO_WM_UNIT_SUBTYPE" val="a"/>
  <p:tag name="KSO_WM_UNIT_INDEX" val="1"/>
  <p:tag name="KSO_WM_BEAUTIFY_FLAG" val="#wm#"/>
  <p:tag name="KSO_WM_TAG_VERSION" val="1.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TEXT_LAYER_COUNT" val="1"/>
  <p:tag name="KSO_WM_UNIT_VALUE" val="350"/>
  <p:tag name="KSO_WM_TEMPLATE_CATEGORY" val="custom"/>
  <p:tag name="KSO_WM_TEMPLATE_INDEX" val="20238671"/>
</p:tagLst>
</file>

<file path=ppt/tags/tag170.xml><?xml version="1.0" encoding="utf-8"?>
<p:tagLst xmlns:p="http://schemas.openxmlformats.org/presentationml/2006/main">
  <p:tag name="KSO_WM_BEAUTIFY_FLAG" val=""/>
  <p:tag name="KSO_WM_DIAGRAM_VIRTUALLY_FRAME" val="{&quot;height&quot;:388.5,&quot;left&quot;:480,&quot;top&quot;:104.45,&quot;width&quot;:400}"/>
</p:tagLst>
</file>

<file path=ppt/tags/tag171.xml><?xml version="1.0" encoding="utf-8"?>
<p:tagLst xmlns:p="http://schemas.openxmlformats.org/presentationml/2006/main">
  <p:tag name="KSO_WM_BEAUTIFY_FLAG" val=""/>
  <p:tag name="KSO_WM_DIAGRAM_VIRTUALLY_FRAME" val="{&quot;height&quot;:388.5,&quot;left&quot;:480,&quot;top&quot;:104.45,&quot;width&quot;:400}"/>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 name="KSO_WM_DIAGRAM_VIRTUALLY_FRAME" val="{&quot;height&quot;:388.5,&quot;left&quot;:480,&quot;top&quot;:104.45,&quot;width&quot;:400}"/>
</p:tagLst>
</file>

<file path=ppt/tags/tag177.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178.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179.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18.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80.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181.xml><?xml version="1.0" encoding="utf-8"?>
<p:tagLst xmlns:p="http://schemas.openxmlformats.org/presentationml/2006/main">
  <p:tag name="KSO_WM_BEAUTIFY_FLAG" val=""/>
  <p:tag name="KSO_WM_DIAGRAM_VIRTUALLY_FRAME" val="{&quot;height&quot;:448.44370078740155,&quot;left&quot;:14.9,&quot;top&quot;:91.55629921259842,&quot;width&quot;:865.1}"/>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 name="KSO_WM_DIAGRAM_VIRTUALLY_FRAME" val="{&quot;height&quot;:448.44370078740155,&quot;left&quot;:14.9,&quot;top&quot;:91.55629921259842,&quot;width&quot;:865.1}"/>
</p:tagLst>
</file>

<file path=ppt/tags/tag184.xml><?xml version="1.0" encoding="utf-8"?>
<p:tagLst xmlns:p="http://schemas.openxmlformats.org/presentationml/2006/main">
  <p:tag name="KSO_WM_DIAGRAM_VIRTUALLY_FRAME" val="{&quot;height&quot;:448.44370078740155,&quot;left&quot;:14.9,&quot;top&quot;:91.55629921259842,&quot;width&quot;:865.1}"/>
</p:tagLst>
</file>

<file path=ppt/tags/tag185.xml><?xml version="1.0" encoding="utf-8"?>
<p:tagLst xmlns:p="http://schemas.openxmlformats.org/presentationml/2006/main">
  <p:tag name="KSO_WM_DIAGRAM_VIRTUALLY_FRAME" val="{&quot;height&quot;:448.44370078740155,&quot;left&quot;:14.9,&quot;top&quot;:91.55629921259842,&quot;width&quot;:865.1}"/>
</p:tagLst>
</file>

<file path=ppt/tags/tag186.xml><?xml version="1.0" encoding="utf-8"?>
<p:tagLst xmlns:p="http://schemas.openxmlformats.org/presentationml/2006/main">
  <p:tag name="KSO_WM_BEAUTIFY_FLAG" val=""/>
  <p:tag name="KSO_WM_DIAGRAM_VIRTUALLY_FRAME" val="{&quot;height&quot;:448.44370078740155,&quot;left&quot;:14.9,&quot;top&quot;:91.55629921259842,&quot;width&quot;:865.1}"/>
</p:tagLst>
</file>

<file path=ppt/tags/tag187.xml><?xml version="1.0" encoding="utf-8"?>
<p:tagLst xmlns:p="http://schemas.openxmlformats.org/presentationml/2006/main">
  <p:tag name="KSO_WM_DIAGRAM_VIRTUALLY_FRAME" val="{&quot;height&quot;:448.44370078740155,&quot;left&quot;:14.9,&quot;top&quot;:91.55629921259842,&quot;width&quot;:865.1}"/>
</p:tagLst>
</file>

<file path=ppt/tags/tag188.xml><?xml version="1.0" encoding="utf-8"?>
<p:tagLst xmlns:p="http://schemas.openxmlformats.org/presentationml/2006/main">
  <p:tag name="KSO_WM_BEAUTIFY_FLAG" val=""/>
  <p:tag name="KSO_WM_DIAGRAM_VIRTUALLY_FRAME" val="{&quot;height&quot;:448.44370078740155,&quot;left&quot;:14.9,&quot;top&quot;:91.55629921259842,&quot;width&quot;:865.1}"/>
</p:tagLst>
</file>

<file path=ppt/tags/tag189.xml><?xml version="1.0" encoding="utf-8"?>
<p:tagLst xmlns:p="http://schemas.openxmlformats.org/presentationml/2006/main">
  <p:tag name="KSO_WM_DIAGRAM_VIRTUALLY_FRAME" val="{&quot;height&quot;:448.44370078740155,&quot;left&quot;:14.9,&quot;top&quot;:91.55629921259842,&quot;width&quot;:865.1}"/>
</p:tagLst>
</file>

<file path=ppt/tags/tag19.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BEAUTIFY_FLAG" val=""/>
  <p:tag name="KSO_WM_DIAGRAM_VIRTUALLY_FRAME" val="{&quot;height&quot;:388.5,&quot;left&quot;:480,&quot;top&quot;:104.45,&quot;width&quot;:400}"/>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 name="KSO_WM_DIAGRAM_VIRTUALLY_FRAME" val="{&quot;height&quot;:388.5,&quot;left&quot;:480,&quot;top&quot;:104.45,&quot;width&quot;:400}"/>
</p:tagLst>
</file>

<file path=ppt/tags/tag193.xml><?xml version="1.0" encoding="utf-8"?>
<p:tagLst xmlns:p="http://schemas.openxmlformats.org/presentationml/2006/main">
  <p:tag name="KSO_WM_BEAUTIFY_FLAG" val=""/>
  <p:tag name="KSO_WM_DIAGRAM_VIRTUALLY_FRAME" val="{&quot;height&quot;:388.5,&quot;left&quot;:480,&quot;top&quot;:104.45,&quot;width&quot;:400}"/>
</p:tagLst>
</file>

<file path=ppt/tags/tag194.xml><?xml version="1.0" encoding="utf-8"?>
<p:tagLst xmlns:p="http://schemas.openxmlformats.org/presentationml/2006/main">
  <p:tag name="KSO_WM_BEAUTIFY_FLAG" val=""/>
  <p:tag name="KSO_WM_DIAGRAM_VIRTUALLY_FRAME" val="{&quot;height&quot;:388.5,&quot;left&quot;:480,&quot;top&quot;:104.45,&quot;width&quot;:400}"/>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95_1*i*1"/>
  <p:tag name="KSO_WM_TEMPLATE_CATEGORY" val="custom"/>
  <p:tag name="KSO_WM_TEMPLATE_INDEX" val="20234995"/>
  <p:tag name="KSO_WM_UNIT_LAYERLEVEL" val="1"/>
  <p:tag name="KSO_WM_TAG_VERSION" val="3.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95_1*i*2"/>
  <p:tag name="KSO_WM_TEMPLATE_CATEGORY" val="custom"/>
  <p:tag name="KSO_WM_TEMPLATE_INDEX" val="20234995"/>
  <p:tag name="KSO_WM_UNIT_LAYERLEVEL" val="1"/>
  <p:tag name="KSO_WM_TAG_VERSION" val="3.0"/>
  <p:tag name="KSO_WM_BEAUTIFY_FLAG" val="#wm#"/>
</p:tagLst>
</file>

<file path=ppt/tags/tag197.xml><?xml version="1.0" encoding="utf-8"?>
<p:tagLst xmlns:p="http://schemas.openxmlformats.org/presentationml/2006/main">
  <p:tag name="KSO_WM_UNIT_PLACING_PICTURE_USER_VIEWPORT" val="{&quot;height&quot;:8712,&quot;width&quot;:6971}"/>
  <p:tag name="KSO_WM_UNIT_VALUE" val="1091*938"/>
  <p:tag name="KSO_WM_UNIT_HIGHLIGHT" val="0"/>
  <p:tag name="KSO_WM_UNIT_COMPATIBLE" val="0"/>
  <p:tag name="KSO_WM_UNIT_DIAGRAM_ISNUMVISUAL" val="0"/>
  <p:tag name="KSO_WM_UNIT_DIAGRAM_ISREFERUNIT" val="0"/>
  <p:tag name="KSO_WM_UNIT_TYPE" val="d"/>
  <p:tag name="KSO_WM_UNIT_INDEX" val="3"/>
  <p:tag name="KSO_WM_UNIT_ID" val="custom20234995_1*d*3"/>
  <p:tag name="KSO_WM_TEMPLATE_CATEGORY" val="custom"/>
  <p:tag name="KSO_WM_TEMPLATE_INDEX" val="20234995"/>
  <p:tag name="KSO_WM_UNIT_LAYERLEVEL" val="1"/>
  <p:tag name="KSO_WM_TAG_VERSION" val="3.0"/>
  <p:tag name="KSO_WM_BEAUTIFY_FLAG" val="#wm#"/>
  <p:tag name="KSO_WM_UNIT_PICTURE_SUBTYPE" val="b"/>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95_1*i*3"/>
  <p:tag name="KSO_WM_TEMPLATE_CATEGORY" val="custom"/>
  <p:tag name="KSO_WM_TEMPLATE_INDEX" val="20234995"/>
  <p:tag name="KSO_WM_UNIT_LAYERLEVEL" val="1"/>
  <p:tag name="KSO_WM_TAG_VERSION" val="3.0"/>
  <p:tag name="KSO_WM_BEAUTIFY_FLAG" val="#wm#"/>
</p:tagLst>
</file>

<file path=ppt/tags/tag199.xml><?xml version="1.0" encoding="utf-8"?>
<p:tagLst xmlns:p="http://schemas.openxmlformats.org/presentationml/2006/main">
  <p:tag name="KSO_WM_UNIT_PLACING_PICTURE_USER_VIEWPORT" val="{&quot;height&quot;:6191,&quot;width&quot;:5382}"/>
  <p:tag name="KSO_WM_UNIT_VALUE" val="1043*949"/>
  <p:tag name="KSO_WM_UNIT_HIGHLIGHT" val="0"/>
  <p:tag name="KSO_WM_UNIT_COMPATIBLE" val="0"/>
  <p:tag name="KSO_WM_UNIT_DIAGRAM_ISNUMVISUAL" val="0"/>
  <p:tag name="KSO_WM_UNIT_DIAGRAM_ISREFERUNIT" val="0"/>
  <p:tag name="KSO_WM_UNIT_TYPE" val="d"/>
  <p:tag name="KSO_WM_UNIT_INDEX" val="2"/>
  <p:tag name="KSO_WM_UNIT_ID" val="custom20234995_1*d*2"/>
  <p:tag name="KSO_WM_TEMPLATE_CATEGORY" val="custom"/>
  <p:tag name="KSO_WM_TEMPLATE_INDEX" val="20234995"/>
  <p:tag name="KSO_WM_UNIT_LAYERLEVEL" val="1"/>
  <p:tag name="KSO_WM_TAG_VERSION" val="3.0"/>
  <p:tag name="KSO_WM_BEAUTIFY_FLAG" val="#wm#"/>
  <p:tag name="KSO_WM_UNIT_PICTURE_SUBTYPE" val="b"/>
</p:tagLst>
</file>

<file path=ppt/tags/tag2.xml><?xml version="1.0" encoding="utf-8"?>
<p:tagLst xmlns:p="http://schemas.openxmlformats.org/presentationml/2006/main">
  <p:tag name="KSO_WM_UNIT_TYPE" val="i"/>
  <p:tag name="KSO_WM_UNIT_INDEX" val="3"/>
  <p:tag name="KSO_WM_BEAUTIFY_FLAG" val="#wm#"/>
  <p:tag name="KSO_WM_TAG_VERSION" val="3.0"/>
  <p:tag name="KSO_WM_UNIT_ID" val="_1*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95_1*i*4"/>
  <p:tag name="KSO_WM_TEMPLATE_CATEGORY" val="custom"/>
  <p:tag name="KSO_WM_TEMPLATE_INDEX" val="20234995"/>
  <p:tag name="KSO_WM_UNIT_LAYERLEVEL" val="1"/>
  <p:tag name="KSO_WM_TAG_VERSION" val="3.0"/>
  <p:tag name="KSO_WM_BEAUTIFY_FLAG" val="#wm#"/>
</p:tagLst>
</file>

<file path=ppt/tags/tag201.xml><?xml version="1.0" encoding="utf-8"?>
<p:tagLst xmlns:p="http://schemas.openxmlformats.org/presentationml/2006/main">
  <p:tag name="KSO_WM_UNIT_PLACING_PICTURE_USER_VIEWPORT" val="{&quot;height&quot;:6191,&quot;width&quot;:5407}"/>
  <p:tag name="KSO_WM_UNIT_VALUE" val="1091*953"/>
  <p:tag name="KSO_WM_UNIT_HIGHLIGHT" val="0"/>
  <p:tag name="KSO_WM_UNIT_COMPATIBLE" val="0"/>
  <p:tag name="KSO_WM_UNIT_DIAGRAM_ISNUMVISUAL" val="0"/>
  <p:tag name="KSO_WM_UNIT_DIAGRAM_ISREFERUNIT" val="0"/>
  <p:tag name="KSO_WM_UNIT_TYPE" val="d"/>
  <p:tag name="KSO_WM_UNIT_INDEX" val="1"/>
  <p:tag name="KSO_WM_UNIT_ID" val="custom20234995_1*d*1"/>
  <p:tag name="KSO_WM_TEMPLATE_CATEGORY" val="custom"/>
  <p:tag name="KSO_WM_TEMPLATE_INDEX" val="20234995"/>
  <p:tag name="KSO_WM_UNIT_LAYERLEVEL" val="1"/>
  <p:tag name="KSO_WM_TAG_VERSION" val="3.0"/>
  <p:tag name="KSO_WM_BEAUTIFY_FLAG" val="#wm#"/>
  <p:tag name="KSO_WM_UNIT_PICTURE_SUBTYPE" val="b"/>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SLIDE_ID" val="custom20234995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95"/>
  <p:tag name="KSO_WM_SLIDE_TYPE" val="text"/>
  <p:tag name="KSO_WM_SLIDE_SUBTYPE" val="picTxt"/>
  <p:tag name="KSO_WM_SLIDE_SIZE" val="960*511"/>
  <p:tag name="KSO_WM_SLIDE_POSITION" val="0*28"/>
  <p:tag name="KSO_WM_SLIDE_LAYOUT" val="a_d"/>
  <p:tag name="KSO_WM_SLIDE_LAYOUT_CNT" val="1_3"/>
  <p:tag name="KSO_WM_SPECIAL_SOURCE" val="bdnull"/>
</p:tagLst>
</file>

<file path=ppt/tags/tag204.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205.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UNIT_TEXT_FILL_FORE_SCHEMECOLOR_INDEX_BRIGHTNESS" val="0"/>
  <p:tag name="KSO_WM_UNIT_TEXT_FILL_FORE_SCHEMECOLOR_INDEX" val="5"/>
  <p:tag name="KSO_WM_UNIT_TEXT_FILL_TYPE" val="1"/>
  <p:tag name="KSO_WM_BEAUTIFY_FLAG" val=""/>
  <p:tag name="KSO_WM_DIAGRAM_VIRTUALLY_FRAME" val="{&quot;height&quot;:406.45,&quot;left&quot;:36.4,&quot;top&quot;:79.5,&quot;width&quot;:843.15}"/>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DIAGRAM_VIRTUALLY_FRAME" val="{&quot;height&quot;:262.0979527559055,&quot;left&quot;:84.6148031496063,&quot;top&quot;:253.33188976377951,&quot;width&quot;:228.70535433070867}"/>
</p:tagLst>
</file>

<file path=ppt/tags/tag21.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8671"/>
  <p:tag name="KSO_WM_TEMPLATE_CATEGORY" val="custom"/>
  <p:tag name="KSO_WM_TEMPLATE_MASTER_TYPE" val="0"/>
</p:tagLst>
</file>

<file path=ppt/tags/tag210.xml><?xml version="1.0" encoding="utf-8"?>
<p:tagLst xmlns:p="http://schemas.openxmlformats.org/presentationml/2006/main">
  <p:tag name="KSO_WM_UNIT_TEXT_FILL_FORE_SCHEMECOLOR_INDEX_BRIGHTNESS" val="0"/>
  <p:tag name="KSO_WM_UNIT_TEXT_FILL_FORE_SCHEMECOLOR_INDEX" val="5"/>
  <p:tag name="KSO_WM_UNIT_TEXT_FILL_TYPE" val="1"/>
  <p:tag name="KSO_WM_BEAUTIFY_FLAG" val=""/>
  <p:tag name="KSO_WM_DIAGRAM_VIRTUALLY_FRAME" val="{&quot;height&quot;:406.45,&quot;left&quot;:36.4,&quot;top&quot;:79.5,&quot;width&quot;:843.15}"/>
</p:tagLst>
</file>

<file path=ppt/tags/tag211.xml><?xml version="1.0" encoding="utf-8"?>
<p:tagLst xmlns:p="http://schemas.openxmlformats.org/presentationml/2006/main">
  <p:tag name="KSO_WM_DIAGRAM_VIRTUALLY_FRAME" val="{&quot;height&quot;:262.0979527559055,&quot;left&quot;:84.6148031496063,&quot;top&quot;:253.33188976377951,&quot;width&quot;:228.70535433070867}"/>
</p:tagLst>
</file>

<file path=ppt/tags/tag212.xml><?xml version="1.0" encoding="utf-8"?>
<p:tagLst xmlns:p="http://schemas.openxmlformats.org/presentationml/2006/main">
  <p:tag name="KSO_WM_UNIT_TEXT_FILL_FORE_SCHEMECOLOR_INDEX_BRIGHTNESS" val="0"/>
  <p:tag name="KSO_WM_UNIT_TEXT_FILL_FORE_SCHEMECOLOR_INDEX" val="5"/>
  <p:tag name="KSO_WM_UNIT_TEXT_FILL_TYPE" val="1"/>
  <p:tag name="KSO_WM_BEAUTIFY_FLAG" val=""/>
  <p:tag name="KSO_WM_DIAGRAM_VIRTUALLY_FRAME" val="{&quot;height&quot;:406.45,&quot;left&quot;:36.4,&quot;top&quot;:79.5,&quot;width&quot;:843.15}"/>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YPE" val="a"/>
  <p:tag name="KSO_WM_UNIT_INDEX" val="1"/>
  <p:tag name="KSO_WM_BEAUTIFY_FLAG" val="#wm#"/>
  <p:tag name="KSO_WM_TAG_VERSION" val="3.0"/>
  <p:tag name="KSO_WM_UNIT_ID" val="custom20238671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71"/>
  <p:tag name="KSO_WM_TEMPLATE_CATEGORY" val="custom"/>
  <p:tag name="KSO_WM_UNIT_ISCONTENTSTITLE" val="0"/>
  <p:tag name="KSO_WM_UNIT_VALUE" val="16"/>
  <p:tag name="KSO_WM_UNIT_PRESET_TEXT" val="单击此处&#10;添加文档标题"/>
  <p:tag name="KSO_WM_UNIT_TEXT_TYPE" val="1"/>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resource_record_key" val="{&quot;10&quot;:[3661322,3642913,3638999,20090620],&quot;65&quot;:[20235919],&quot;70&quot;:[3320069,3324638,3333429]}"/>
</p:tagLst>
</file>

<file path=ppt/tags/tag23.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8671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671"/>
  <p:tag name="KSO_WM_TEMPLATE_CATEGORY" val="custom"/>
  <p:tag name="KSO_WM_UNIT_TEXT_LAYER_COUNT" val="1"/>
  <p:tag name="KSO_WM_UNIT_VALUE" val="9"/>
  <p:tag name="KSO_WM_UNIT_PRESET_TEXT" val="汇报人：WPS"/>
  <p:tag name="KSO_WM_UNIT_TEXT_TYPE" val="1"/>
</p:tagLst>
</file>

<file path=ppt/tags/tag24.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8671"/>
  <p:tag name="KSO_WM_TEMPLATE_CATEGORY" val="custom"/>
  <p:tag name="KSO_WM_SLIDE_INDEX" val="1"/>
  <p:tag name="KSO_WM_SLIDE_ID" val="custom20238671_1"/>
  <p:tag name="KSO_WM_TEMPLATE_MASTER_TYPE" val="0"/>
  <p:tag name="KSO_WM_SLIDE_LAYOUT" val="a_f"/>
  <p:tag name="KSO_WM_SLIDE_LAYOUT_CNT" val="1_2"/>
</p:tagLst>
</file>

<file path=ppt/tags/tag25.xml><?xml version="1.0" encoding="utf-8"?>
<p:tagLst xmlns:p="http://schemas.openxmlformats.org/presentationml/2006/main">
  <p:tag name="KSO_WM_DIAGRAM_VIRTUALLY_FRAME" val="{&quot;height&quot;:459.85,&quot;left&quot;:343.85,&quot;top&quot;:42.8,&quot;width&quot;:510.6}"/>
</p:tagLst>
</file>

<file path=ppt/tags/tag26.xml><?xml version="1.0" encoding="utf-8"?>
<p:tagLst xmlns:p="http://schemas.openxmlformats.org/presentationml/2006/main">
  <p:tag name="KSO_WM_DIAGRAM_VIRTUALLY_FRAME" val="{&quot;height&quot;:459.8638582677166,&quot;left&quot;:343.84251968503935,&quot;top&quot;:34.74724409448819,&quot;width&quot;:510.65740157480303}"/>
</p:tagLst>
</file>

<file path=ppt/tags/tag27.xml><?xml version="1.0" encoding="utf-8"?>
<p:tagLst xmlns:p="http://schemas.openxmlformats.org/presentationml/2006/main">
  <p:tag name="KSO_WM_DIAGRAM_VIRTUALLY_FRAME" val="{&quot;height&quot;:459.85,&quot;left&quot;:343.85,&quot;top&quot;:42.8,&quot;width&quot;:510.6}"/>
</p:tagLst>
</file>

<file path=ppt/tags/tag28.xml><?xml version="1.0" encoding="utf-8"?>
<p:tagLst xmlns:p="http://schemas.openxmlformats.org/presentationml/2006/main">
  <p:tag name="KSO_WM_DIAGRAM_VIRTUALLY_FRAME" val="{&quot;height&quot;:459.85,&quot;left&quot;:343.85,&quot;top&quot;:42.8,&quot;width&quot;:510.6}"/>
</p:tagLst>
</file>

<file path=ppt/tags/tag29.xml><?xml version="1.0" encoding="utf-8"?>
<p:tagLst xmlns:p="http://schemas.openxmlformats.org/presentationml/2006/main">
  <p:tag name="KSO_WM_DIAGRAM_VIRTUALLY_FRAME" val="{&quot;height&quot;:459.85,&quot;left&quot;:343.85,&quot;top&quot;:42.8,&quot;width&quot;:510.6}"/>
</p:tagLst>
</file>

<file path=ppt/tags/tag3.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0.xml><?xml version="1.0" encoding="utf-8"?>
<p:tagLst xmlns:p="http://schemas.openxmlformats.org/presentationml/2006/main">
  <p:tag name="KSO_WM_DIAGRAM_VIRTUALLY_FRAME" val="{&quot;height&quot;:459.85,&quot;left&quot;:343.85,&quot;top&quot;:42.8,&quot;width&quot;:510.6}"/>
</p:tagLst>
</file>

<file path=ppt/tags/tag31.xml><?xml version="1.0" encoding="utf-8"?>
<p:tagLst xmlns:p="http://schemas.openxmlformats.org/presentationml/2006/main">
  <p:tag name="KSO_WM_DIAGRAM_VIRTUALLY_FRAME" val="{&quot;height&quot;:459.8638582677166,&quot;left&quot;:343.84251968503935,&quot;top&quot;:34.74724409448819,&quot;width&quot;:510.65740157480303}"/>
</p:tagLst>
</file>

<file path=ppt/tags/tag32.xml><?xml version="1.0" encoding="utf-8"?>
<p:tagLst xmlns:p="http://schemas.openxmlformats.org/presentationml/2006/main">
  <p:tag name="KSO_WM_DIAGRAM_VIRTUALLY_FRAME" val="{&quot;height&quot;:459.85,&quot;left&quot;:343.85,&quot;top&quot;:42.8,&quot;width&quot;:510.6}"/>
</p:tagLst>
</file>

<file path=ppt/tags/tag33.xml><?xml version="1.0" encoding="utf-8"?>
<p:tagLst xmlns:p="http://schemas.openxmlformats.org/presentationml/2006/main">
  <p:tag name="KSO_WM_DIAGRAM_VIRTUALLY_FRAME" val="{&quot;height&quot;:459.85,&quot;left&quot;:343.85,&quot;top&quot;:42.8,&quot;width&quot;:510.6}"/>
</p:tagLst>
</file>

<file path=ppt/tags/tag34.xml><?xml version="1.0" encoding="utf-8"?>
<p:tagLst xmlns:p="http://schemas.openxmlformats.org/presentationml/2006/main">
  <p:tag name="KSO_WM_DIAGRAM_VIRTUALLY_FRAME" val="{&quot;height&quot;:459.85,&quot;left&quot;:343.85,&quot;top&quot;:42.8,&quot;width&quot;:510.6}"/>
</p:tagLst>
</file>

<file path=ppt/tags/tag35.xml><?xml version="1.0" encoding="utf-8"?>
<p:tagLst xmlns:p="http://schemas.openxmlformats.org/presentationml/2006/main">
  <p:tag name="KSO_WM_DIAGRAM_VIRTUALLY_FRAME" val="{&quot;height&quot;:459.85,&quot;left&quot;:343.85,&quot;top&quot;:42.8,&quot;width&quot;:510.6}"/>
</p:tagLst>
</file>

<file path=ppt/tags/tag36.xml><?xml version="1.0" encoding="utf-8"?>
<p:tagLst xmlns:p="http://schemas.openxmlformats.org/presentationml/2006/main">
  <p:tag name="KSO_WM_DIAGRAM_VIRTUALLY_FRAME" val="{&quot;height&quot;:459.8638582677166,&quot;left&quot;:343.84251968503935,&quot;top&quot;:34.74724409448819,&quot;width&quot;:510.65740157480303}"/>
</p:tagLst>
</file>

<file path=ppt/tags/tag37.xml><?xml version="1.0" encoding="utf-8"?>
<p:tagLst xmlns:p="http://schemas.openxmlformats.org/presentationml/2006/main">
  <p:tag name="KSO_WM_DIAGRAM_VIRTUALLY_FRAME" val="{&quot;height&quot;:459.85,&quot;left&quot;:343.85,&quot;top&quot;:42.8,&quot;width&quot;:510.6}"/>
</p:tagLst>
</file>

<file path=ppt/tags/tag38.xml><?xml version="1.0" encoding="utf-8"?>
<p:tagLst xmlns:p="http://schemas.openxmlformats.org/presentationml/2006/main">
  <p:tag name="KSO_WM_DIAGRAM_VIRTUALLY_FRAME" val="{&quot;height&quot;:459.85,&quot;left&quot;:343.85,&quot;top&quot;:42.8,&quot;width&quot;:510.6}"/>
</p:tagLst>
</file>

<file path=ppt/tags/tag39.xml><?xml version="1.0" encoding="utf-8"?>
<p:tagLst xmlns:p="http://schemas.openxmlformats.org/presentationml/2006/main">
  <p:tag name="KSO_WM_DIAGRAM_VIRTUALLY_FRAME" val="{&quot;height&quot;:459.85,&quot;left&quot;:343.85,&quot;top&quot;:42.8,&quot;width&quot;:510.6}"/>
</p:tagLst>
</file>

<file path=ppt/tags/tag4.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0.xml><?xml version="1.0" encoding="utf-8"?>
<p:tagLst xmlns:p="http://schemas.openxmlformats.org/presentationml/2006/main">
  <p:tag name="KSO_WM_DIAGRAM_VIRTUALLY_FRAME" val="{&quot;height&quot;:459.85,&quot;left&quot;:343.85,&quot;top&quot;:42.8,&quot;width&quot;:510.6}"/>
</p:tagLst>
</file>

<file path=ppt/tags/tag41.xml><?xml version="1.0" encoding="utf-8"?>
<p:tagLst xmlns:p="http://schemas.openxmlformats.org/presentationml/2006/main">
  <p:tag name="KSO_WM_DIAGRAM_VIRTUALLY_FRAME" val="{&quot;height&quot;:459.8638582677166,&quot;left&quot;:343.84251968503935,&quot;top&quot;:34.74724409448819,&quot;width&quot;:510.65740157480303}"/>
</p:tagLst>
</file>

<file path=ppt/tags/tag42.xml><?xml version="1.0" encoding="utf-8"?>
<p:tagLst xmlns:p="http://schemas.openxmlformats.org/presentationml/2006/main">
  <p:tag name="KSO_WM_DIAGRAM_VIRTUALLY_FRAME" val="{&quot;height&quot;:459.85,&quot;left&quot;:343.85,&quot;top&quot;:42.8,&quot;width&quot;:510.6}"/>
</p:tagLst>
</file>

<file path=ppt/tags/tag43.xml><?xml version="1.0" encoding="utf-8"?>
<p:tagLst xmlns:p="http://schemas.openxmlformats.org/presentationml/2006/main">
  <p:tag name="KSO_WM_DIAGRAM_VIRTUALLY_FRAME" val="{&quot;height&quot;:459.85,&quot;left&quot;:343.85,&quot;top&quot;:42.8,&quot;width&quot;:510.6}"/>
</p:tagLst>
</file>

<file path=ppt/tags/tag44.xml><?xml version="1.0" encoding="utf-8"?>
<p:tagLst xmlns:p="http://schemas.openxmlformats.org/presentationml/2006/main">
  <p:tag name="KSO_WM_DIAGRAM_VIRTUALLY_FRAME" val="{&quot;height&quot;:459.85,&quot;left&quot;:343.85,&quot;top&quot;:42.8,&quot;width&quot;:510.6}"/>
</p:tagLst>
</file>

<file path=ppt/tags/tag45.xml><?xml version="1.0" encoding="utf-8"?>
<p:tagLst xmlns:p="http://schemas.openxmlformats.org/presentationml/2006/main">
  <p:tag name="KSO_WM_DIAGRAM_VIRTUALLY_FRAME" val="{&quot;height&quot;:459.85,&quot;left&quot;:343.85,&quot;top&quot;:42.8,&quot;width&quot;:510.6}"/>
</p:tagLst>
</file>

<file path=ppt/tags/tag46.xml><?xml version="1.0" encoding="utf-8"?>
<p:tagLst xmlns:p="http://schemas.openxmlformats.org/presentationml/2006/main">
  <p:tag name="KSO_WM_DIAGRAM_VIRTUALLY_FRAME" val="{&quot;height&quot;:459.8638582677166,&quot;left&quot;:343.84251968503935,&quot;top&quot;:34.74724409448819,&quot;width&quot;:510.65740157480303}"/>
</p:tagLst>
</file>

<file path=ppt/tags/tag47.xml><?xml version="1.0" encoding="utf-8"?>
<p:tagLst xmlns:p="http://schemas.openxmlformats.org/presentationml/2006/main">
  <p:tag name="KSO_WM_DIAGRAM_VIRTUALLY_FRAME" val="{&quot;height&quot;:459.85,&quot;left&quot;:343.85,&quot;top&quot;:42.8,&quot;width&quot;:510.6}"/>
</p:tagLst>
</file>

<file path=ppt/tags/tag48.xml><?xml version="1.0" encoding="utf-8"?>
<p:tagLst xmlns:p="http://schemas.openxmlformats.org/presentationml/2006/main">
  <p:tag name="KSO_WM_DIAGRAM_VIRTUALLY_FRAME" val="{&quot;height&quot;:459.85,&quot;left&quot;:343.85,&quot;top&quot;:42.8,&quot;width&quot;:510.6}"/>
</p:tagLst>
</file>

<file path=ppt/tags/tag49.xml><?xml version="1.0" encoding="utf-8"?>
<p:tagLst xmlns:p="http://schemas.openxmlformats.org/presentationml/2006/main">
  <p:tag name="KSO_WM_DIAGRAM_VIRTUALLY_FRAME" val="{&quot;height&quot;:459.85,&quot;left&quot;:343.85,&quot;top&quot;:42.8,&quot;width&quot;:510.6}"/>
</p:tagLst>
</file>

<file path=ppt/tags/tag5.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DIAGRAM_VIRTUALLY_FRAME" val="{&quot;height&quot;:459.85,&quot;left&quot;:343.85,&quot;top&quot;:42.8,&quot;width&quot;:510.6}"/>
</p:tagLst>
</file>

<file path=ppt/tags/tag51.xml><?xml version="1.0" encoding="utf-8"?>
<p:tagLst xmlns:p="http://schemas.openxmlformats.org/presentationml/2006/main">
  <p:tag name="KSO_WM_DIAGRAM_VIRTUALLY_FRAME" val="{&quot;height&quot;:459.8638582677166,&quot;left&quot;:343.84251968503935,&quot;top&quot;:34.74724409448819,&quot;width&quot;:510.65740157480303}"/>
</p:tagLst>
</file>

<file path=ppt/tags/tag52.xml><?xml version="1.0" encoding="utf-8"?>
<p:tagLst xmlns:p="http://schemas.openxmlformats.org/presentationml/2006/main">
  <p:tag name="KSO_WM_DIAGRAM_VIRTUALLY_FRAME" val="{&quot;height&quot;:459.85,&quot;left&quot;:343.85,&quot;top&quot;:42.8,&quot;width&quot;:510.6}"/>
</p:tagLst>
</file>

<file path=ppt/tags/tag53.xml><?xml version="1.0" encoding="utf-8"?>
<p:tagLst xmlns:p="http://schemas.openxmlformats.org/presentationml/2006/main">
  <p:tag name="KSO_WM_DIAGRAM_VIRTUALLY_FRAME" val="{&quot;height&quot;:459.85,&quot;left&quot;:343.85,&quot;top&quot;:42.8,&quot;width&quot;:510.6}"/>
</p:tagLst>
</file>

<file path=ppt/tags/tag54.xml><?xml version="1.0" encoding="utf-8"?>
<p:tagLst xmlns:p="http://schemas.openxmlformats.org/presentationml/2006/main">
  <p:tag name="KSO_WM_DIAGRAM_VIRTUALLY_FRAME" val="{&quot;height&quot;:459.85,&quot;left&quot;:343.85,&quot;top&quot;:42.8,&quot;width&quot;:510.6}"/>
</p:tagLst>
</file>

<file path=ppt/tags/tag55.xml><?xml version="1.0" encoding="utf-8"?>
<p:tagLst xmlns:p="http://schemas.openxmlformats.org/presentationml/2006/main">
  <p:tag name="KSO_WM_DIAGRAM_VIRTUALLY_FRAME" val="{&quot;height&quot;:459.85,&quot;left&quot;:343.85,&quot;top&quot;:42.8,&quot;width&quot;:510.6}"/>
</p:tagLst>
</file>

<file path=ppt/tags/tag56.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57.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66.xml><?xml version="1.0" encoding="utf-8"?>
<p:tagLst xmlns:p="http://schemas.openxmlformats.org/presentationml/2006/main">
  <p:tag name="KSO_WM_DIAGRAM_VIRTUALLY_FRAME" val="{&quot;height&quot;:410.2254206222141,&quot;left&quot;:343.84251968503935,&quot;top&quot;:73.84724409448819,&quot;width&quot;:510.15740157480303}"/>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DIAGRAM_VIRTUALLY_FRAME" val="{&quot;height&quot;:460.25,&quot;left&quot;:8.65,&quot;top&quot;:104.45,&quot;width&quot;:871.35}"/>
</p:tagLst>
</file>

<file path=ppt/tags/tag7.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6"/>
</p:tagLst>
</file>

<file path=ppt/tags/tag70.xml><?xml version="1.0" encoding="utf-8"?>
<p:tagLst xmlns:p="http://schemas.openxmlformats.org/presentationml/2006/main">
  <p:tag name="KSO_WM_DIAGRAM_VIRTUALLY_FRAME" val="{&quot;height&quot;:460.25,&quot;left&quot;:8.65,&quot;top&quot;:104.45,&quot;width&quot;:871.35}"/>
</p:tagLst>
</file>

<file path=ppt/tags/tag71.xml><?xml version="1.0" encoding="utf-8"?>
<p:tagLst xmlns:p="http://schemas.openxmlformats.org/presentationml/2006/main">
  <p:tag name="KSO_WM_DIAGRAM_VIRTUALLY_FRAME" val="{&quot;height&quot;:460.25,&quot;left&quot;:8.65,&quot;top&quot;:104.45,&quot;width&quot;:871.35}"/>
</p:tagLst>
</file>

<file path=ppt/tags/tag72.xml><?xml version="1.0" encoding="utf-8"?>
<p:tagLst xmlns:p="http://schemas.openxmlformats.org/presentationml/2006/main">
  <p:tag name="KSO_WM_BEAUTIFY_FLAG" val=""/>
  <p:tag name="KSO_WM_DIAGRAM_VIRTUALLY_FRAME" val="{&quot;height&quot;:460.25,&quot;left&quot;:8.65,&quot;top&quot;:104.45,&quot;width&quot;:871.35}"/>
</p:tagLst>
</file>

<file path=ppt/tags/tag73.xml><?xml version="1.0" encoding="utf-8"?>
<p:tagLst xmlns:p="http://schemas.openxmlformats.org/presentationml/2006/main">
  <p:tag name="KSO_WM_DIAGRAM_VIRTUALLY_FRAME" val="{&quot;height&quot;:460.25,&quot;left&quot;:8.65,&quot;top&quot;:104.45,&quot;width&quot;:871.35}"/>
</p:tagLst>
</file>

<file path=ppt/tags/tag74.xml><?xml version="1.0" encoding="utf-8"?>
<p:tagLst xmlns:p="http://schemas.openxmlformats.org/presentationml/2006/main">
  <p:tag name="KSO_WM_BEAUTIFY_FLAG" val=""/>
  <p:tag name="KSO_WM_DIAGRAM_VIRTUALLY_FRAME" val="{&quot;height&quot;:460.25,&quot;left&quot;:8.65,&quot;top&quot;:104.45,&quot;width&quot;:871.35}"/>
</p:tagLst>
</file>

<file path=ppt/tags/tag75.xml><?xml version="1.0" encoding="utf-8"?>
<p:tagLst xmlns:p="http://schemas.openxmlformats.org/presentationml/2006/main">
  <p:tag name="KSO_WM_DIAGRAM_VIRTUALLY_FRAME" val="{&quot;height&quot;:460.25,&quot;left&quot;:8.65,&quot;top&quot;:104.45,&quot;width&quot;:871.35}"/>
</p:tagLst>
</file>

<file path=ppt/tags/tag76.xml><?xml version="1.0" encoding="utf-8"?>
<p:tagLst xmlns:p="http://schemas.openxmlformats.org/presentationml/2006/main">
  <p:tag name="KSO_WM_DIAGRAM_VIRTUALLY_FRAME" val="{&quot;height&quot;:460.25,&quot;left&quot;:8.65,&quot;top&quot;:104.45,&quot;width&quot;:871.35}"/>
</p:tagLst>
</file>

<file path=ppt/tags/tag77.xml><?xml version="1.0" encoding="utf-8"?>
<p:tagLst xmlns:p="http://schemas.openxmlformats.org/presentationml/2006/main">
  <p:tag name="KSO_WM_BEAUTIFY_FLAG" val=""/>
  <p:tag name="KSO_WM_DIAGRAM_VIRTUALLY_FRAME" val="{&quot;height&quot;:460.25,&quot;left&quot;:8.65,&quot;top&quot;:104.45,&quot;width&quot;:871.35}"/>
</p:tagLst>
</file>

<file path=ppt/tags/tag78.xml><?xml version="1.0" encoding="utf-8"?>
<p:tagLst xmlns:p="http://schemas.openxmlformats.org/presentationml/2006/main">
  <p:tag name="KSO_WM_DIAGRAM_VIRTUALLY_FRAME" val="{&quot;height&quot;:460.25,&quot;left&quot;:8.65,&quot;top&quot;:104.45,&quot;width&quot;:871.35}"/>
</p:tagLst>
</file>

<file path=ppt/tags/tag79.xml><?xml version="1.0" encoding="utf-8"?>
<p:tagLst xmlns:p="http://schemas.openxmlformats.org/presentationml/2006/main">
  <p:tag name="KSO_WM_DIAGRAM_VIRTUALLY_FRAME" val="{&quot;height&quot;:460.25,&quot;left&quot;:8.65,&quot;top&quot;:104.45,&quot;width&quot;:871.35}"/>
</p:tagLst>
</file>

<file path=ppt/tags/tag8.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DIAGRAM_VIRTUALLY_FRAME" val="{&quot;height&quot;:460.25,&quot;left&quot;:8.65,&quot;top&quot;:104.45,&quot;width&quot;:871.35}"/>
</p:tagLst>
</file>

<file path=ppt/tags/tag81.xml><?xml version="1.0" encoding="utf-8"?>
<p:tagLst xmlns:p="http://schemas.openxmlformats.org/presentationml/2006/main">
  <p:tag name="KSO_WM_BEAUTIFY_FLAG" val=""/>
  <p:tag name="KSO_WM_DIAGRAM_VIRTUALLY_FRAME" val="{&quot;height&quot;:460.25,&quot;left&quot;:8.65,&quot;top&quot;:104.45,&quot;width&quot;:871.35}"/>
</p:tagLst>
</file>

<file path=ppt/tags/tag82.xml><?xml version="1.0" encoding="utf-8"?>
<p:tagLst xmlns:p="http://schemas.openxmlformats.org/presentationml/2006/main">
  <p:tag name="KSO_WM_DIAGRAM_VIRTUALLY_FRAME" val="{&quot;height&quot;:460.25,&quot;left&quot;:8.65,&quot;top&quot;:104.45,&quot;width&quot;:871.35}"/>
</p:tagLst>
</file>

<file path=ppt/tags/tag83.xml><?xml version="1.0" encoding="utf-8"?>
<p:tagLst xmlns:p="http://schemas.openxmlformats.org/presentationml/2006/main">
  <p:tag name="KSO_WM_DIAGRAM_VIRTUALLY_FRAME" val="{&quot;height&quot;:460.25,&quot;left&quot;:8.65,&quot;top&quot;:104.45,&quot;width&quot;:871.35}"/>
</p:tagLst>
</file>

<file path=ppt/tags/tag84.xml><?xml version="1.0" encoding="utf-8"?>
<p:tagLst xmlns:p="http://schemas.openxmlformats.org/presentationml/2006/main">
  <p:tag name="KSO_WM_DIAGRAM_VIRTUALLY_FRAME" val="{&quot;height&quot;:460.25,&quot;left&quot;:8.65,&quot;top&quot;:104.45,&quot;width&quot;:871.35}"/>
</p:tagLst>
</file>

<file path=ppt/tags/tag85.xml><?xml version="1.0" encoding="utf-8"?>
<p:tagLst xmlns:p="http://schemas.openxmlformats.org/presentationml/2006/main">
  <p:tag name="KSO_WM_BEAUTIFY_FLAG" val=""/>
  <p:tag name="KSO_WM_DIAGRAM_VIRTUALLY_FRAME" val="{&quot;height&quot;:460.25,&quot;left&quot;:8.65,&quot;top&quot;:104.45,&quot;width&quot;:871.35}"/>
</p:tagLst>
</file>

<file path=ppt/tags/tag86.xml><?xml version="1.0" encoding="utf-8"?>
<p:tagLst xmlns:p="http://schemas.openxmlformats.org/presentationml/2006/main">
  <p:tag name="KSO_WM_DIAGRAM_VIRTUALLY_FRAME" val="{&quot;height&quot;:460.25,&quot;left&quot;:8.65,&quot;top&quot;:104.45,&quot;width&quot;:871.35}"/>
</p:tagLst>
</file>

<file path=ppt/tags/tag87.xml><?xml version="1.0" encoding="utf-8"?>
<p:tagLst xmlns:p="http://schemas.openxmlformats.org/presentationml/2006/main">
  <p:tag name="KSO_WM_DIAGRAM_VIRTUALLY_FRAME" val="{&quot;height&quot;:460.25,&quot;left&quot;:8.65,&quot;top&quot;:104.45,&quot;width&quot;:871.35}"/>
</p:tagLst>
</file>

<file path=ppt/tags/tag88.xml><?xml version="1.0" encoding="utf-8"?>
<p:tagLst xmlns:p="http://schemas.openxmlformats.org/presentationml/2006/main">
  <p:tag name="KSO_WM_BEAUTIFY_FLAG" val=""/>
  <p:tag name="KSO_WM_DIAGRAM_VIRTUALLY_FRAME" val="{&quot;height&quot;:341.129842519685,&quot;left&quot;:84.6,&quot;top&quot;:174.3,&quot;width&quot;:228.72015748031498}"/>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 name="KSO_WM_DIAGRAM_VIRTUALLY_FRAME" val="{&quot;height&quot;:341.129842519685,&quot;left&quot;:84.6,&quot;top&quot;:174.3,&quot;width&quot;:228.72015748031498}"/>
</p:tagLst>
</file>

<file path=ppt/tags/tag92.xml><?xml version="1.0" encoding="utf-8"?>
<p:tagLst xmlns:p="http://schemas.openxmlformats.org/presentationml/2006/main">
  <p:tag name="KSO_WM_BEAUTIFY_FLAG" val=""/>
  <p:tag name="KSO_WM_DIAGRAM_VIRTUALLY_FRAME" val="{&quot;height&quot;:341.129842519685,&quot;left&quot;:84.6,&quot;top&quot;:174.3,&quot;width&quot;:228.72015748031498}"/>
</p:tagLst>
</file>

<file path=ppt/tags/tag93.xml><?xml version="1.0" encoding="utf-8"?>
<p:tagLst xmlns:p="http://schemas.openxmlformats.org/presentationml/2006/main">
  <p:tag name="KSO_WM_BEAUTIFY_FLAG" val=""/>
  <p:tag name="KSO_WM_DIAGRAM_VIRTUALLY_FRAME" val="{&quot;height&quot;:341.129842519685,&quot;left&quot;:84.6,&quot;top&quot;:174.3,&quot;width&quot;:228.72015748031498}"/>
</p:tagLst>
</file>

<file path=ppt/tags/tag94.xml><?xml version="1.0" encoding="utf-8"?>
<p:tagLst xmlns:p="http://schemas.openxmlformats.org/presentationml/2006/main">
  <p:tag name="KSO_WM_BEAUTIFY_FLAG" val=""/>
  <p:tag name="KSO_WM_DIAGRAM_VIRTUALLY_FRAME" val="{&quot;height&quot;:341.129842519685,&quot;left&quot;:84.6,&quot;top&quot;:174.3,&quot;width&quot;:228.72015748031498}"/>
</p:tagLst>
</file>

<file path=ppt/tags/tag95.xml><?xml version="1.0" encoding="utf-8"?>
<p:tagLst xmlns:p="http://schemas.openxmlformats.org/presentationml/2006/main">
  <p:tag name="KSO_WM_BEAUTIFY_FLAG" val=""/>
  <p:tag name="KSO_WM_DIAGRAM_VIRTUALLY_FRAME" val="{&quot;height&quot;:341.129842519685,&quot;left&quot;:84.6,&quot;top&quot;:174.3,&quot;width&quot;:228.72015748031498}"/>
</p:tagLst>
</file>

<file path=ppt/tags/tag96.xml><?xml version="1.0" encoding="utf-8"?>
<p:tagLst xmlns:p="http://schemas.openxmlformats.org/presentationml/2006/main">
  <p:tag name="KSO_WM_BEAUTIFY_FLAG" val=""/>
  <p:tag name="KSO_WM_DIAGRAM_VIRTUALLY_FRAME" val="{&quot;height&quot;:341.129842519685,&quot;left&quot;:84.6,&quot;top&quot;:174.3,&quot;width&quot;:228.72015748031498}"/>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科技风人工智能通用模板">
  <a:themeElements>
    <a:clrScheme name="科技风AI人工智能">
      <a:dk1>
        <a:sysClr val="windowText" lastClr="000000"/>
      </a:dk1>
      <a:lt1>
        <a:sysClr val="window" lastClr="FFFFFF"/>
      </a:lt1>
      <a:dk2>
        <a:srgbClr val="0A1C43"/>
      </a:dk2>
      <a:lt2>
        <a:srgbClr val="FFFFFF"/>
      </a:lt2>
      <a:accent1>
        <a:srgbClr val="05B4EB"/>
      </a:accent1>
      <a:accent2>
        <a:srgbClr val="03BDD1"/>
      </a:accent2>
      <a:accent3>
        <a:srgbClr val="41C388"/>
      </a:accent3>
      <a:accent4>
        <a:srgbClr val="FFAE37"/>
      </a:accent4>
      <a:accent5>
        <a:srgbClr val="EF7A5F"/>
      </a:accent5>
      <a:accent6>
        <a:srgbClr val="EC5F74"/>
      </a:accent6>
      <a:hlink>
        <a:srgbClr val="0563C1"/>
      </a:hlink>
      <a:folHlink>
        <a:srgbClr val="954D72"/>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5121</Words>
  <Application>WPS 表格</Application>
  <PresentationFormat>宽屏</PresentationFormat>
  <Paragraphs>1197</Paragraphs>
  <Slides>31</Slides>
  <Notes>0</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31</vt:i4>
      </vt:variant>
    </vt:vector>
  </HeadingPairs>
  <TitlesOfParts>
    <vt:vector size="61" baseType="lpstr">
      <vt:lpstr>Arial</vt:lpstr>
      <vt:lpstr>宋体</vt:lpstr>
      <vt:lpstr>Wingdings</vt:lpstr>
      <vt:lpstr>微软雅黑</vt:lpstr>
      <vt:lpstr>汉仪旗黑</vt:lpstr>
      <vt:lpstr>Times New Roman</vt:lpstr>
      <vt:lpstr>楷体</vt:lpstr>
      <vt:lpstr>汉仪楷体KW</vt:lpstr>
      <vt:lpstr>Calibri</vt:lpstr>
      <vt:lpstr>Helvetica Neue</vt:lpstr>
      <vt:lpstr>汉仪书宋二KW</vt:lpstr>
      <vt:lpstr>仿宋_GB2312</vt:lpstr>
      <vt:lpstr>Wingdings</vt:lpstr>
      <vt:lpstr>宋体</vt:lpstr>
      <vt:lpstr>Arial Unicode MS</vt:lpstr>
      <vt:lpstr>字魂160号-檀宋</vt:lpstr>
      <vt:lpstr>华文新魏</vt:lpstr>
      <vt:lpstr>Times New Roman</vt:lpstr>
      <vt:lpstr>Malgun Gothic</vt:lpstr>
      <vt:lpstr>Apple SD Gothic Neo</vt:lpstr>
      <vt:lpstr>宋体-简</vt:lpstr>
      <vt:lpstr>华文新魏</vt:lpstr>
      <vt:lpstr>字魂160号-檀宋</vt:lpstr>
      <vt:lpstr>微软雅黑</vt:lpstr>
      <vt:lpstr>楷体</vt:lpstr>
      <vt:lpstr>方正仿宋_GBK</vt:lpstr>
      <vt:lpstr>苹方-简</vt:lpstr>
      <vt:lpstr>汉仪中宋简</vt:lpstr>
      <vt:lpstr>WPS</vt:lpstr>
      <vt:lpstr>科技风人工智能通用模板</vt:lpstr>
      <vt:lpstr>数学算式解法分步动态可视化演示系统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rainbow_yu</dc:creator>
  <cp:lastModifiedBy>侠</cp:lastModifiedBy>
  <cp:revision>493</cp:revision>
  <dcterms:created xsi:type="dcterms:W3CDTF">2025-05-15T19:03:49Z</dcterms:created>
  <dcterms:modified xsi:type="dcterms:W3CDTF">2025-05-15T19:03:49Z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34FE34FCF43B356C2C292668F43D012A_43</vt:lpwstr>
  </property>
  <property fmtid="{D5CDD505-2E9C-101B-9397-08002B2CF9AE}" pid="3" name="KSOProductBuildVer">
    <vt:lpwstr>2052-7.2.2.8955</vt:lpwstr>
  </property>
</Properties>
</file>